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92" r:id="rId4"/>
    <p:sldId id="258" r:id="rId5"/>
    <p:sldId id="291"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280" autoAdjust="0"/>
  </p:normalViewPr>
  <p:slideViewPr>
    <p:cSldViewPr snapToGrid="0">
      <p:cViewPr varScale="1">
        <p:scale>
          <a:sx n="64" d="100"/>
          <a:sy n="64" d="100"/>
        </p:scale>
        <p:origin x="-108" y="-30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88967E3F-40F6-4DD9-BC9D-206CC79590E8}" type="slidenum">
              <a:rPr lang="en-US" smtClean="0"/>
              <a:pPr/>
              <a:t>‹#›</a:t>
            </a:fld>
            <a:endParaRPr lang="en-US"/>
          </a:p>
        </p:txBody>
      </p:sp>
      <p:sp>
        <p:nvSpPr>
          <p:cNvPr id="32" name="Rectangle 31"/>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412744" y="680477"/>
            <a:ext cx="6096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35876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333360"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95691"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6416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812800" y="274640"/>
            <a:ext cx="78232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7931152" y="4246564"/>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8967E3F-40F6-4DD9-BC9D-206CC79590E8}" type="slidenum">
              <a:rPr lang="en-US" smtClean="0"/>
              <a:pPr/>
              <a:t>‹#›</a:t>
            </a:fld>
            <a:endParaRPr lang="en-US"/>
          </a:p>
        </p:txBody>
      </p:sp>
      <p:sp>
        <p:nvSpPr>
          <p:cNvPr id="7" name="Rectangle 6"/>
          <p:cNvSpPr/>
          <p:nvPr/>
        </p:nvSpPr>
        <p:spPr>
          <a:xfrm>
            <a:off x="484213" y="402265"/>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6"/>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88967E3F-40F6-4DD9-BC9D-206CC79590E8}" type="slidenum">
              <a:rPr lang="en-US" smtClean="0"/>
              <a:pPr/>
              <a:t>‹#›</a:t>
            </a:fld>
            <a:endParaRPr lang="en-US"/>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5D5C93D-757A-4B8F-B2C9-BCEF5D738B8E}" type="datetimeFigureOut">
              <a:rPr lang="en-US" smtClean="0"/>
              <a:pPr/>
              <a:t>10/14/2018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88967E3F-40F6-4DD9-BC9D-206CC79590E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3"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11578103"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79"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extLst/>
          </a:lstStyle>
          <a:p>
            <a:fld id="{05D5C93D-757A-4B8F-B2C9-BCEF5D738B8E}" type="datetimeFigureOut">
              <a:rPr lang="en-US" smtClean="0"/>
              <a:pPr/>
              <a:t>10/14/2018</a:t>
            </a:fld>
            <a:endParaRPr lang="en-US"/>
          </a:p>
        </p:txBody>
      </p:sp>
      <p:sp>
        <p:nvSpPr>
          <p:cNvPr id="6" name="Footer Placeholder 5"/>
          <p:cNvSpPr>
            <a:spLocks noGrp="1"/>
          </p:cNvSpPr>
          <p:nvPr>
            <p:ph type="ftr" sz="quarter" idx="11"/>
          </p:nvPr>
        </p:nvSpPr>
        <p:spPr>
          <a:xfrm>
            <a:off x="1219200" y="55499"/>
            <a:ext cx="7416800" cy="365125"/>
          </a:xfrm>
        </p:spPr>
        <p:txBody>
          <a:bodyPr/>
          <a:lstStyle>
            <a:extLst/>
          </a:lstStyle>
          <a:p>
            <a:endParaRPr lang="en-US"/>
          </a:p>
        </p:txBody>
      </p:sp>
      <p:sp>
        <p:nvSpPr>
          <p:cNvPr id="7" name="Slide Number Placeholder 6"/>
          <p:cNvSpPr>
            <a:spLocks noGrp="1"/>
          </p:cNvSpPr>
          <p:nvPr>
            <p:ph type="sldNum" sz="quarter" idx="12"/>
          </p:nvPr>
        </p:nvSpPr>
        <p:spPr>
          <a:xfrm>
            <a:off x="11480800" y="55499"/>
            <a:ext cx="609600" cy="365125"/>
          </a:xfrm>
        </p:spPr>
        <p:txBody>
          <a:bodyPr/>
          <a:lstStyle>
            <a:extLst/>
          </a:lstStyle>
          <a:p>
            <a:fld id="{88967E3F-40F6-4DD9-BC9D-206CC79590E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412744" y="680477"/>
            <a:ext cx="6096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358764" y="680477"/>
            <a:ext cx="36576"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333360"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95691"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1219200" y="512064"/>
            <a:ext cx="103632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783560"/>
            <a:ext cx="103632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05D5C93D-757A-4B8F-B2C9-BCEF5D738B8E}" type="datetimeFigureOut">
              <a:rPr lang="en-US" smtClean="0"/>
              <a:pPr/>
              <a:t>10/14/2018</a:t>
            </a:fld>
            <a:endParaRPr lang="en-US"/>
          </a:p>
        </p:txBody>
      </p:sp>
      <p:sp>
        <p:nvSpPr>
          <p:cNvPr id="3" name="Footer Placeholder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200">
                <a:solidFill>
                  <a:schemeClr val="tx2"/>
                </a:solidFill>
              </a:defRPr>
            </a:lvl1pPr>
            <a:extLst/>
          </a:lstStyle>
          <a:p>
            <a:fld id="{88967E3F-40F6-4DD9-BC9D-206CC79590E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5821" y="548335"/>
            <a:ext cx="10535480" cy="5078313"/>
          </a:xfrm>
          <a:prstGeom prst="rect">
            <a:avLst/>
          </a:prstGeom>
          <a:noFill/>
        </p:spPr>
        <p:txBody>
          <a:bodyPr wrap="square" rtlCol="0">
            <a:spAutoFit/>
            <a:scene3d>
              <a:camera prst="perspectiveContrastingRightFacing"/>
              <a:lightRig rig="contrasting" dir="t">
                <a:rot lat="0" lon="0" rev="4500000"/>
              </a:lightRig>
            </a:scene3d>
            <a:sp3d contourW="6350" prstMaterial="metal">
              <a:bevelT w="127000" h="31750" prst="relaxedInset"/>
              <a:contourClr>
                <a:schemeClr val="accent1">
                  <a:shade val="75000"/>
                </a:schemeClr>
              </a:contourClr>
            </a:sp3d>
          </a:bodyPr>
          <a:lstStyle/>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Project Topic : Bike Showroom Management System</a:t>
            </a:r>
          </a:p>
          <a:p>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Group No. : 42</a:t>
            </a:r>
          </a:p>
          <a:p>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Name Of Students </a:t>
            </a: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en-US" sz="3600"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Hrishikesh</a:t>
            </a: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600"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Jagtap</a:t>
            </a:r>
            <a:endPar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6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Omkar</a:t>
            </a:r>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r>
              <a:rPr lang="en-US" sz="3600" b="1" cap="all" dirty="0" err="1">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Sathe</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p>
          <a:p>
            <a:r>
              <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Seat No. : </a:t>
            </a: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30256 </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xmlns="" val="22078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55304" y="1311965"/>
            <a:ext cx="8825947" cy="4969565"/>
          </a:xfrm>
        </p:spPr>
      </p:pic>
    </p:spTree>
    <p:extLst>
      <p:ext uri="{BB962C8B-B14F-4D97-AF65-F5344CB8AC3E}">
        <p14:creationId xmlns:p14="http://schemas.microsoft.com/office/powerpoint/2010/main" xmlns="" val="127520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647426" y="1998373"/>
            <a:ext cx="7506748" cy="4143954"/>
          </a:xfrm>
        </p:spPr>
      </p:pic>
    </p:spTree>
    <p:extLst>
      <p:ext uri="{BB962C8B-B14F-4D97-AF65-F5344CB8AC3E}">
        <p14:creationId xmlns:p14="http://schemas.microsoft.com/office/powerpoint/2010/main" xmlns="" val="282726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75792" y="1391478"/>
            <a:ext cx="8984974" cy="4943061"/>
          </a:xfrm>
        </p:spPr>
      </p:pic>
    </p:spTree>
    <p:extLst>
      <p:ext uri="{BB962C8B-B14F-4D97-AF65-F5344CB8AC3E}">
        <p14:creationId xmlns:p14="http://schemas.microsoft.com/office/powerpoint/2010/main" xmlns="" val="271379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067340" y="795130"/>
            <a:ext cx="8666922" cy="6062870"/>
          </a:xfrm>
        </p:spPr>
      </p:pic>
    </p:spTree>
    <p:extLst>
      <p:ext uri="{BB962C8B-B14F-4D97-AF65-F5344CB8AC3E}">
        <p14:creationId xmlns:p14="http://schemas.microsoft.com/office/powerpoint/2010/main" xmlns="" val="401108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09530" y="861391"/>
            <a:ext cx="9422295" cy="5645426"/>
          </a:xfrm>
        </p:spPr>
      </p:pic>
    </p:spTree>
    <p:extLst>
      <p:ext uri="{BB962C8B-B14F-4D97-AF65-F5344CB8AC3E}">
        <p14:creationId xmlns:p14="http://schemas.microsoft.com/office/powerpoint/2010/main" xmlns="" val="211268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040"/>
          </a:xfrm>
        </p:spPr>
        <p:txBody>
          <a:bodyPr>
            <a:normAutofit fontScale="90000"/>
          </a:bodyPr>
          <a:lstStyle/>
          <a:p>
            <a:r>
              <a:rPr lang="en-US" dirty="0"/>
              <a:t>Table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97908683"/>
              </p:ext>
            </p:extLst>
          </p:nvPr>
        </p:nvGraphicFramePr>
        <p:xfrm>
          <a:off x="838200" y="1797181"/>
          <a:ext cx="7964555" cy="1905402"/>
        </p:xfrm>
        <a:graphic>
          <a:graphicData uri="http://schemas.openxmlformats.org/drawingml/2006/table">
            <a:tbl>
              <a:tblPr firstRow="1" firstCol="1" bandRow="1">
                <a:tableStyleId>{5C22544A-7EE6-4342-B048-85BDC9FD1C3A}</a:tableStyleId>
              </a:tblPr>
              <a:tblGrid>
                <a:gridCol w="1592911">
                  <a:extLst>
                    <a:ext uri="{9D8B030D-6E8A-4147-A177-3AD203B41FA5}">
                      <a16:colId xmlns:a16="http://schemas.microsoft.com/office/drawing/2014/main" xmlns="" val="3204610274"/>
                    </a:ext>
                  </a:extLst>
                </a:gridCol>
                <a:gridCol w="1592911">
                  <a:extLst>
                    <a:ext uri="{9D8B030D-6E8A-4147-A177-3AD203B41FA5}">
                      <a16:colId xmlns:a16="http://schemas.microsoft.com/office/drawing/2014/main" xmlns="" val="1717073907"/>
                    </a:ext>
                  </a:extLst>
                </a:gridCol>
                <a:gridCol w="1592911">
                  <a:extLst>
                    <a:ext uri="{9D8B030D-6E8A-4147-A177-3AD203B41FA5}">
                      <a16:colId xmlns:a16="http://schemas.microsoft.com/office/drawing/2014/main" xmlns="" val="1405201125"/>
                    </a:ext>
                  </a:extLst>
                </a:gridCol>
                <a:gridCol w="1592911">
                  <a:extLst>
                    <a:ext uri="{9D8B030D-6E8A-4147-A177-3AD203B41FA5}">
                      <a16:colId xmlns:a16="http://schemas.microsoft.com/office/drawing/2014/main" xmlns="" val="3949640920"/>
                    </a:ext>
                  </a:extLst>
                </a:gridCol>
                <a:gridCol w="1592911">
                  <a:extLst>
                    <a:ext uri="{9D8B030D-6E8A-4147-A177-3AD203B41FA5}">
                      <a16:colId xmlns:a16="http://schemas.microsoft.com/office/drawing/2014/main" xmlns="" val="2156826155"/>
                    </a:ext>
                  </a:extLst>
                </a:gridCol>
              </a:tblGrid>
              <a:tr h="296622">
                <a:tc>
                  <a:txBody>
                    <a:bodyPr/>
                    <a:lstStyle/>
                    <a:p>
                      <a:pPr marL="0" marR="0">
                        <a:lnSpc>
                          <a:spcPct val="115000"/>
                        </a:lnSpc>
                        <a:spcBef>
                          <a:spcPts val="0"/>
                        </a:spcBef>
                        <a:spcAft>
                          <a:spcPts val="0"/>
                        </a:spcAft>
                      </a:pPr>
                      <a:r>
                        <a:rPr lang="en-US" sz="11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68900583"/>
                  </a:ext>
                </a:extLst>
              </a:tr>
              <a:tr h="402195">
                <a:tc>
                  <a:txBody>
                    <a:bodyPr/>
                    <a:lstStyle/>
                    <a:p>
                      <a:pPr marL="0" marR="0">
                        <a:lnSpc>
                          <a:spcPct val="115000"/>
                        </a:lnSpc>
                        <a:spcBef>
                          <a:spcPts val="0"/>
                        </a:spcBef>
                        <a:spcAft>
                          <a:spcPts val="0"/>
                        </a:spcAft>
                      </a:pPr>
                      <a:r>
                        <a:rPr lang="en-US" sz="1100">
                          <a:effectLst/>
                        </a:rPr>
                        <a:t>LoginID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User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37652631"/>
                  </a:ext>
                </a:extLst>
              </a:tr>
              <a:tr h="402195">
                <a:tc>
                  <a:txBody>
                    <a:bodyPr/>
                    <a:lstStyle/>
                    <a:p>
                      <a:pPr marL="0" marR="0">
                        <a:lnSpc>
                          <a:spcPct val="115000"/>
                        </a:lnSpc>
                        <a:spcBef>
                          <a:spcPts val="0"/>
                        </a:spcBef>
                        <a:spcAft>
                          <a:spcPts val="0"/>
                        </a:spcAft>
                      </a:pPr>
                      <a:r>
                        <a:rPr lang="en-US" sz="1100">
                          <a:effectLst/>
                        </a:rPr>
                        <a:t>UserName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User 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77306384"/>
                  </a:ext>
                </a:extLst>
              </a:tr>
              <a:tr h="402195">
                <a:tc>
                  <a:txBody>
                    <a:bodyPr/>
                    <a:lstStyle/>
                    <a:p>
                      <a:pPr marL="0" marR="0">
                        <a:lnSpc>
                          <a:spcPct val="115000"/>
                        </a:lnSpc>
                        <a:spcBef>
                          <a:spcPts val="0"/>
                        </a:spcBef>
                        <a:spcAft>
                          <a:spcPts val="0"/>
                        </a:spcAft>
                      </a:pPr>
                      <a:r>
                        <a:rPr lang="en-US" sz="1100">
                          <a:effectLst/>
                        </a:rPr>
                        <a:t>LoginPassword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Login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10170847"/>
                  </a:ext>
                </a:extLst>
              </a:tr>
              <a:tr h="402195">
                <a:tc>
                  <a:txBody>
                    <a:bodyPr/>
                    <a:lstStyle/>
                    <a:p>
                      <a:pPr marL="0" marR="0">
                        <a:lnSpc>
                          <a:spcPct val="115000"/>
                        </a:lnSpc>
                        <a:spcBef>
                          <a:spcPts val="0"/>
                        </a:spcBef>
                        <a:spcAft>
                          <a:spcPts val="0"/>
                        </a:spcAft>
                      </a:pPr>
                      <a:r>
                        <a:rPr lang="en-US" sz="1100">
                          <a:effectLst/>
                        </a:rPr>
                        <a:t>UserType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User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66200218"/>
                  </a:ext>
                </a:extLst>
              </a:tr>
            </a:tbl>
          </a:graphicData>
        </a:graphic>
      </p:graphicFrame>
      <p:sp>
        <p:nvSpPr>
          <p:cNvPr id="6" name="TextBox 5"/>
          <p:cNvSpPr txBox="1"/>
          <p:nvPr/>
        </p:nvSpPr>
        <p:spPr>
          <a:xfrm>
            <a:off x="838200" y="1028557"/>
            <a:ext cx="3763616" cy="646331"/>
          </a:xfrm>
          <a:prstGeom prst="rect">
            <a:avLst/>
          </a:prstGeom>
          <a:noFill/>
        </p:spPr>
        <p:txBody>
          <a:bodyPr wrap="square" rtlCol="0">
            <a:spAutoFit/>
          </a:bodyPr>
          <a:lstStyle/>
          <a:p>
            <a:r>
              <a:rPr lang="en-US" dirty="0"/>
              <a:t>Table No.1</a:t>
            </a:r>
          </a:p>
          <a:p>
            <a:r>
              <a:rPr lang="en-US" dirty="0"/>
              <a:t>Login Master</a:t>
            </a:r>
          </a:p>
        </p:txBody>
      </p:sp>
      <p:sp>
        <p:nvSpPr>
          <p:cNvPr id="7" name="TextBox 6"/>
          <p:cNvSpPr txBox="1"/>
          <p:nvPr/>
        </p:nvSpPr>
        <p:spPr>
          <a:xfrm>
            <a:off x="838200" y="4015409"/>
            <a:ext cx="2650433" cy="646331"/>
          </a:xfrm>
          <a:prstGeom prst="rect">
            <a:avLst/>
          </a:prstGeom>
          <a:noFill/>
        </p:spPr>
        <p:txBody>
          <a:bodyPr wrap="square" rtlCol="0">
            <a:spAutoFit/>
          </a:bodyPr>
          <a:lstStyle/>
          <a:p>
            <a:r>
              <a:rPr lang="en-US" dirty="0"/>
              <a:t>Table No.2</a:t>
            </a:r>
          </a:p>
          <a:p>
            <a:r>
              <a:rPr lang="en-US" dirty="0"/>
              <a:t>Staff Master</a:t>
            </a:r>
          </a:p>
        </p:txBody>
      </p:sp>
      <p:graphicFrame>
        <p:nvGraphicFramePr>
          <p:cNvPr id="8" name="Table 7"/>
          <p:cNvGraphicFramePr>
            <a:graphicFrameLocks noGrp="1"/>
          </p:cNvGraphicFramePr>
          <p:nvPr>
            <p:extLst>
              <p:ext uri="{D42A27DB-BD31-4B8C-83A1-F6EECF244321}">
                <p14:modId xmlns:p14="http://schemas.microsoft.com/office/powerpoint/2010/main" xmlns="" val="3652780993"/>
              </p:ext>
            </p:extLst>
          </p:nvPr>
        </p:nvGraphicFramePr>
        <p:xfrm>
          <a:off x="838199" y="4661740"/>
          <a:ext cx="7964555" cy="2040836"/>
        </p:xfrm>
        <a:graphic>
          <a:graphicData uri="http://schemas.openxmlformats.org/drawingml/2006/table">
            <a:tbl>
              <a:tblPr firstRow="1" firstCol="1" bandRow="1">
                <a:tableStyleId>{5C22544A-7EE6-4342-B048-85BDC9FD1C3A}</a:tableStyleId>
              </a:tblPr>
              <a:tblGrid>
                <a:gridCol w="1592911">
                  <a:extLst>
                    <a:ext uri="{9D8B030D-6E8A-4147-A177-3AD203B41FA5}">
                      <a16:colId xmlns:a16="http://schemas.microsoft.com/office/drawing/2014/main" xmlns="" val="3925475998"/>
                    </a:ext>
                  </a:extLst>
                </a:gridCol>
                <a:gridCol w="1592911">
                  <a:extLst>
                    <a:ext uri="{9D8B030D-6E8A-4147-A177-3AD203B41FA5}">
                      <a16:colId xmlns:a16="http://schemas.microsoft.com/office/drawing/2014/main" xmlns="" val="1727240725"/>
                    </a:ext>
                  </a:extLst>
                </a:gridCol>
                <a:gridCol w="1592911">
                  <a:extLst>
                    <a:ext uri="{9D8B030D-6E8A-4147-A177-3AD203B41FA5}">
                      <a16:colId xmlns:a16="http://schemas.microsoft.com/office/drawing/2014/main" xmlns="" val="422698521"/>
                    </a:ext>
                  </a:extLst>
                </a:gridCol>
                <a:gridCol w="1592911">
                  <a:extLst>
                    <a:ext uri="{9D8B030D-6E8A-4147-A177-3AD203B41FA5}">
                      <a16:colId xmlns:a16="http://schemas.microsoft.com/office/drawing/2014/main" xmlns="" val="3284482588"/>
                    </a:ext>
                  </a:extLst>
                </a:gridCol>
                <a:gridCol w="1592911">
                  <a:extLst>
                    <a:ext uri="{9D8B030D-6E8A-4147-A177-3AD203B41FA5}">
                      <a16:colId xmlns:a16="http://schemas.microsoft.com/office/drawing/2014/main" xmlns="" val="1754282629"/>
                    </a:ext>
                  </a:extLst>
                </a:gridCol>
              </a:tblGrid>
              <a:tr h="291548">
                <a:tc>
                  <a:txBody>
                    <a:bodyPr/>
                    <a:lstStyle/>
                    <a:p>
                      <a:pPr marL="0" marR="0">
                        <a:lnSpc>
                          <a:spcPct val="115000"/>
                        </a:lnSpc>
                        <a:spcBef>
                          <a:spcPts val="0"/>
                        </a:spcBef>
                        <a:spcAft>
                          <a:spcPts val="0"/>
                        </a:spcAft>
                      </a:pPr>
                      <a:r>
                        <a:rPr lang="en-US" sz="1100" dirty="0">
                          <a:effectLst/>
                        </a:rPr>
                        <a:t>Column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53578375"/>
                  </a:ext>
                </a:extLst>
              </a:tr>
              <a:tr h="291548">
                <a:tc>
                  <a:txBody>
                    <a:bodyPr/>
                    <a:lstStyle/>
                    <a:p>
                      <a:pPr marL="0" marR="0">
                        <a:lnSpc>
                          <a:spcPct val="115000"/>
                        </a:lnSpc>
                        <a:spcBef>
                          <a:spcPts val="0"/>
                        </a:spcBef>
                        <a:spcAft>
                          <a:spcPts val="0"/>
                        </a:spcAft>
                      </a:pPr>
                      <a:r>
                        <a:rPr lang="en-US" sz="1100">
                          <a:effectLst/>
                        </a:rPr>
                        <a:t>StaffID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Staff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00770420"/>
                  </a:ext>
                </a:extLst>
              </a:tr>
              <a:tr h="291548">
                <a:tc>
                  <a:txBody>
                    <a:bodyPr/>
                    <a:lstStyle/>
                    <a:p>
                      <a:pPr marL="0" marR="0">
                        <a:lnSpc>
                          <a:spcPct val="115000"/>
                        </a:lnSpc>
                        <a:spcBef>
                          <a:spcPts val="0"/>
                        </a:spcBef>
                        <a:spcAft>
                          <a:spcPts val="0"/>
                        </a:spcAft>
                      </a:pPr>
                      <a:r>
                        <a:rPr lang="en-US" sz="1100">
                          <a:effectLst/>
                        </a:rPr>
                        <a:t>StaffName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Staff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23888358"/>
                  </a:ext>
                </a:extLst>
              </a:tr>
              <a:tr h="291548">
                <a:tc>
                  <a:txBody>
                    <a:bodyPr/>
                    <a:lstStyle/>
                    <a:p>
                      <a:pPr marL="0" marR="0">
                        <a:lnSpc>
                          <a:spcPct val="115000"/>
                        </a:lnSpc>
                        <a:spcBef>
                          <a:spcPts val="0"/>
                        </a:spcBef>
                        <a:spcAft>
                          <a:spcPts val="0"/>
                        </a:spcAft>
                      </a:pPr>
                      <a:r>
                        <a:rPr lang="en-US" sz="1100">
                          <a:effectLst/>
                        </a:rPr>
                        <a:t>SUserName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User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16747213"/>
                  </a:ext>
                </a:extLst>
              </a:tr>
              <a:tr h="291548">
                <a:tc>
                  <a:txBody>
                    <a:bodyPr/>
                    <a:lstStyle/>
                    <a:p>
                      <a:pPr marL="0" marR="0">
                        <a:lnSpc>
                          <a:spcPct val="115000"/>
                        </a:lnSpc>
                        <a:spcBef>
                          <a:spcPts val="0"/>
                        </a:spcBef>
                        <a:spcAft>
                          <a:spcPts val="0"/>
                        </a:spcAft>
                      </a:pPr>
                      <a:r>
                        <a:rPr lang="en-US" sz="1100">
                          <a:effectLst/>
                        </a:rPr>
                        <a:t>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90043860"/>
                  </a:ext>
                </a:extLst>
              </a:tr>
              <a:tr h="291548">
                <a:tc>
                  <a:txBody>
                    <a:bodyPr/>
                    <a:lstStyle/>
                    <a:p>
                      <a:pPr marL="0" marR="0">
                        <a:lnSpc>
                          <a:spcPct val="115000"/>
                        </a:lnSpc>
                        <a:spcBef>
                          <a:spcPts val="0"/>
                        </a:spcBef>
                        <a:spcAft>
                          <a:spcPts val="0"/>
                        </a:spcAft>
                      </a:pPr>
                      <a:r>
                        <a:rPr lang="en-US" sz="1100">
                          <a:effectLst/>
                        </a:rPr>
                        <a:t>PhNo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Phone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74119015"/>
                  </a:ext>
                </a:extLst>
              </a:tr>
              <a:tr h="291548">
                <a:tc>
                  <a:txBody>
                    <a:bodyPr/>
                    <a:lstStyle/>
                    <a:p>
                      <a:pPr marL="0" marR="0">
                        <a:lnSpc>
                          <a:spcPct val="115000"/>
                        </a:lnSpc>
                        <a:spcBef>
                          <a:spcPts val="0"/>
                        </a:spcBef>
                        <a:spcAft>
                          <a:spcPts val="0"/>
                        </a:spcAft>
                      </a:pPr>
                      <a:r>
                        <a:rPr lang="en-US" sz="1100">
                          <a:effectLst/>
                        </a:rPr>
                        <a:t>Designation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Designation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74630744"/>
                  </a:ext>
                </a:extLst>
              </a:tr>
            </a:tbl>
          </a:graphicData>
        </a:graphic>
      </p:graphicFrame>
    </p:spTree>
    <p:extLst>
      <p:ext uri="{BB962C8B-B14F-4D97-AF65-F5344CB8AC3E}">
        <p14:creationId xmlns:p14="http://schemas.microsoft.com/office/powerpoint/2010/main" xmlns="" val="3148327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2407751841"/>
              </p:ext>
            </p:extLst>
          </p:nvPr>
        </p:nvGraphicFramePr>
        <p:xfrm>
          <a:off x="530085" y="778850"/>
          <a:ext cx="8335618" cy="1998606"/>
        </p:xfrm>
        <a:graphic>
          <a:graphicData uri="http://schemas.openxmlformats.org/drawingml/2006/table">
            <a:tbl>
              <a:tblPr firstRow="1" firstCol="1" bandRow="1">
                <a:tableStyleId>{5C22544A-7EE6-4342-B048-85BDC9FD1C3A}</a:tableStyleId>
              </a:tblPr>
              <a:tblGrid>
                <a:gridCol w="1634778">
                  <a:extLst>
                    <a:ext uri="{9D8B030D-6E8A-4147-A177-3AD203B41FA5}">
                      <a16:colId xmlns:a16="http://schemas.microsoft.com/office/drawing/2014/main" xmlns="" val="746763100"/>
                    </a:ext>
                  </a:extLst>
                </a:gridCol>
                <a:gridCol w="1634778">
                  <a:extLst>
                    <a:ext uri="{9D8B030D-6E8A-4147-A177-3AD203B41FA5}">
                      <a16:colId xmlns:a16="http://schemas.microsoft.com/office/drawing/2014/main" xmlns="" val="1949410853"/>
                    </a:ext>
                  </a:extLst>
                </a:gridCol>
                <a:gridCol w="1289464">
                  <a:extLst>
                    <a:ext uri="{9D8B030D-6E8A-4147-A177-3AD203B41FA5}">
                      <a16:colId xmlns:a16="http://schemas.microsoft.com/office/drawing/2014/main" xmlns="" val="2183704588"/>
                    </a:ext>
                  </a:extLst>
                </a:gridCol>
                <a:gridCol w="1494903">
                  <a:extLst>
                    <a:ext uri="{9D8B030D-6E8A-4147-A177-3AD203B41FA5}">
                      <a16:colId xmlns:a16="http://schemas.microsoft.com/office/drawing/2014/main" xmlns="" val="2629478187"/>
                    </a:ext>
                  </a:extLst>
                </a:gridCol>
                <a:gridCol w="2281695">
                  <a:extLst>
                    <a:ext uri="{9D8B030D-6E8A-4147-A177-3AD203B41FA5}">
                      <a16:colId xmlns:a16="http://schemas.microsoft.com/office/drawing/2014/main" xmlns="" val="3481368793"/>
                    </a:ext>
                  </a:extLst>
                </a:gridCol>
              </a:tblGrid>
              <a:tr h="333101">
                <a:tc>
                  <a:txBody>
                    <a:bodyPr/>
                    <a:lstStyle/>
                    <a:p>
                      <a:pPr marL="0" marR="0">
                        <a:lnSpc>
                          <a:spcPct val="115000"/>
                        </a:lnSpc>
                        <a:spcBef>
                          <a:spcPts val="0"/>
                        </a:spcBef>
                        <a:spcAft>
                          <a:spcPts val="0"/>
                        </a:spcAft>
                      </a:pPr>
                      <a:r>
                        <a:rPr lang="en-US" sz="11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61287252"/>
                  </a:ext>
                </a:extLst>
              </a:tr>
              <a:tr h="333101">
                <a:tc>
                  <a:txBody>
                    <a:bodyPr/>
                    <a:lstStyle/>
                    <a:p>
                      <a:pPr marL="0" marR="0">
                        <a:lnSpc>
                          <a:spcPct val="115000"/>
                        </a:lnSpc>
                        <a:spcBef>
                          <a:spcPts val="0"/>
                        </a:spcBef>
                        <a:spcAft>
                          <a:spcPts val="0"/>
                        </a:spcAft>
                      </a:pPr>
                      <a:r>
                        <a:rPr lang="en-US" sz="1100" dirty="0" err="1">
                          <a:effectLst/>
                        </a:rPr>
                        <a:t>CustID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Customer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67286558"/>
                  </a:ext>
                </a:extLst>
              </a:tr>
              <a:tr h="333101">
                <a:tc>
                  <a:txBody>
                    <a:bodyPr/>
                    <a:lstStyle/>
                    <a:p>
                      <a:pPr marL="0" marR="0">
                        <a:lnSpc>
                          <a:spcPct val="115000"/>
                        </a:lnSpc>
                        <a:spcBef>
                          <a:spcPts val="0"/>
                        </a:spcBef>
                        <a:spcAft>
                          <a:spcPts val="0"/>
                        </a:spcAft>
                      </a:pPr>
                      <a:r>
                        <a:rPr lang="en-US" sz="1100">
                          <a:effectLst/>
                        </a:rPr>
                        <a:t>CustName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Customer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8038863"/>
                  </a:ext>
                </a:extLst>
              </a:tr>
              <a:tr h="333101">
                <a:tc>
                  <a:txBody>
                    <a:bodyPr/>
                    <a:lstStyle/>
                    <a:p>
                      <a:pPr marL="0" marR="0">
                        <a:lnSpc>
                          <a:spcPct val="115000"/>
                        </a:lnSpc>
                        <a:spcBef>
                          <a:spcPts val="0"/>
                        </a:spcBef>
                        <a:spcAft>
                          <a:spcPts val="0"/>
                        </a:spcAft>
                      </a:pPr>
                      <a:r>
                        <a:rPr lang="en-US" sz="1100">
                          <a:effectLst/>
                        </a:rPr>
                        <a:t>CustAddr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Customer 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52751478"/>
                  </a:ext>
                </a:extLst>
              </a:tr>
              <a:tr h="333101">
                <a:tc>
                  <a:txBody>
                    <a:bodyPr/>
                    <a:lstStyle/>
                    <a:p>
                      <a:pPr marL="0" marR="0">
                        <a:lnSpc>
                          <a:spcPct val="115000"/>
                        </a:lnSpc>
                        <a:spcBef>
                          <a:spcPts val="0"/>
                        </a:spcBef>
                        <a:spcAft>
                          <a:spcPts val="0"/>
                        </a:spcAft>
                      </a:pPr>
                      <a:r>
                        <a:rPr lang="en-US" sz="1100">
                          <a:effectLst/>
                        </a:rPr>
                        <a:t>CustPhNo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Customer phone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09240632"/>
                  </a:ext>
                </a:extLst>
              </a:tr>
              <a:tr h="333101">
                <a:tc>
                  <a:txBody>
                    <a:bodyPr/>
                    <a:lstStyle/>
                    <a:p>
                      <a:pPr marL="0" marR="0">
                        <a:lnSpc>
                          <a:spcPct val="115000"/>
                        </a:lnSpc>
                        <a:spcBef>
                          <a:spcPts val="0"/>
                        </a:spcBef>
                        <a:spcAft>
                          <a:spcPts val="0"/>
                        </a:spcAft>
                      </a:pPr>
                      <a:r>
                        <a:rPr lang="en-US" sz="1100">
                          <a:effectLst/>
                        </a:rPr>
                        <a:t>CustEmail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Customer Email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75402708"/>
                  </a:ext>
                </a:extLst>
              </a:tr>
            </a:tbl>
          </a:graphicData>
        </a:graphic>
      </p:graphicFrame>
      <p:sp>
        <p:nvSpPr>
          <p:cNvPr id="5" name="TextBox 4"/>
          <p:cNvSpPr txBox="1"/>
          <p:nvPr/>
        </p:nvSpPr>
        <p:spPr>
          <a:xfrm>
            <a:off x="530087" y="132522"/>
            <a:ext cx="2584174" cy="646331"/>
          </a:xfrm>
          <a:prstGeom prst="rect">
            <a:avLst/>
          </a:prstGeom>
          <a:noFill/>
        </p:spPr>
        <p:txBody>
          <a:bodyPr wrap="square" rtlCol="0">
            <a:spAutoFit/>
          </a:bodyPr>
          <a:lstStyle/>
          <a:p>
            <a:r>
              <a:rPr lang="en-US" dirty="0"/>
              <a:t>Table No. 3</a:t>
            </a:r>
          </a:p>
          <a:p>
            <a:r>
              <a:rPr lang="en-US" dirty="0"/>
              <a:t>Customer Master</a:t>
            </a:r>
          </a:p>
        </p:txBody>
      </p:sp>
      <p:sp>
        <p:nvSpPr>
          <p:cNvPr id="6" name="TextBox 5"/>
          <p:cNvSpPr txBox="1"/>
          <p:nvPr/>
        </p:nvSpPr>
        <p:spPr>
          <a:xfrm>
            <a:off x="530087" y="3331796"/>
            <a:ext cx="2451652" cy="646331"/>
          </a:xfrm>
          <a:prstGeom prst="rect">
            <a:avLst/>
          </a:prstGeom>
          <a:noFill/>
        </p:spPr>
        <p:txBody>
          <a:bodyPr wrap="square" rtlCol="0">
            <a:spAutoFit/>
          </a:bodyPr>
          <a:lstStyle/>
          <a:p>
            <a:r>
              <a:rPr lang="en-US" dirty="0"/>
              <a:t>Table No.4</a:t>
            </a:r>
          </a:p>
          <a:p>
            <a:r>
              <a:rPr lang="en-US" dirty="0"/>
              <a:t>Bike Master</a:t>
            </a:r>
          </a:p>
        </p:txBody>
      </p:sp>
      <p:graphicFrame>
        <p:nvGraphicFramePr>
          <p:cNvPr id="7" name="Table 6"/>
          <p:cNvGraphicFramePr>
            <a:graphicFrameLocks noGrp="1"/>
          </p:cNvGraphicFramePr>
          <p:nvPr>
            <p:extLst>
              <p:ext uri="{D42A27DB-BD31-4B8C-83A1-F6EECF244321}">
                <p14:modId xmlns:p14="http://schemas.microsoft.com/office/powerpoint/2010/main" xmlns="" val="3756119266"/>
              </p:ext>
            </p:extLst>
          </p:nvPr>
        </p:nvGraphicFramePr>
        <p:xfrm>
          <a:off x="530087" y="3991379"/>
          <a:ext cx="8335615" cy="2252621"/>
        </p:xfrm>
        <a:graphic>
          <a:graphicData uri="http://schemas.openxmlformats.org/drawingml/2006/table">
            <a:tbl>
              <a:tblPr firstRow="1" firstCol="1" bandRow="1">
                <a:tableStyleId>{5C22544A-7EE6-4342-B048-85BDC9FD1C3A}</a:tableStyleId>
              </a:tblPr>
              <a:tblGrid>
                <a:gridCol w="1439788">
                  <a:extLst>
                    <a:ext uri="{9D8B030D-6E8A-4147-A177-3AD203B41FA5}">
                      <a16:colId xmlns:a16="http://schemas.microsoft.com/office/drawing/2014/main" xmlns="" val="520477841"/>
                    </a:ext>
                  </a:extLst>
                </a:gridCol>
                <a:gridCol w="1611695">
                  <a:extLst>
                    <a:ext uri="{9D8B030D-6E8A-4147-A177-3AD203B41FA5}">
                      <a16:colId xmlns:a16="http://schemas.microsoft.com/office/drawing/2014/main" xmlns="" val="3349643635"/>
                    </a:ext>
                  </a:extLst>
                </a:gridCol>
                <a:gridCol w="1949886">
                  <a:extLst>
                    <a:ext uri="{9D8B030D-6E8A-4147-A177-3AD203B41FA5}">
                      <a16:colId xmlns:a16="http://schemas.microsoft.com/office/drawing/2014/main" xmlns="" val="3909106695"/>
                    </a:ext>
                  </a:extLst>
                </a:gridCol>
                <a:gridCol w="1667123">
                  <a:extLst>
                    <a:ext uri="{9D8B030D-6E8A-4147-A177-3AD203B41FA5}">
                      <a16:colId xmlns:a16="http://schemas.microsoft.com/office/drawing/2014/main" xmlns="" val="1313159008"/>
                    </a:ext>
                  </a:extLst>
                </a:gridCol>
                <a:gridCol w="1667123">
                  <a:extLst>
                    <a:ext uri="{9D8B030D-6E8A-4147-A177-3AD203B41FA5}">
                      <a16:colId xmlns:a16="http://schemas.microsoft.com/office/drawing/2014/main" xmlns="" val="1986099206"/>
                    </a:ext>
                  </a:extLst>
                </a:gridCol>
              </a:tblGrid>
              <a:tr h="321803">
                <a:tc>
                  <a:txBody>
                    <a:bodyPr/>
                    <a:lstStyle/>
                    <a:p>
                      <a:pPr marL="0" marR="0">
                        <a:lnSpc>
                          <a:spcPct val="115000"/>
                        </a:lnSpc>
                        <a:spcBef>
                          <a:spcPts val="0"/>
                        </a:spcBef>
                        <a:spcAft>
                          <a:spcPts val="0"/>
                        </a:spcAft>
                      </a:pPr>
                      <a:r>
                        <a:rPr lang="en-US" sz="11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65110171"/>
                  </a:ext>
                </a:extLst>
              </a:tr>
              <a:tr h="321803">
                <a:tc>
                  <a:txBody>
                    <a:bodyPr/>
                    <a:lstStyle/>
                    <a:p>
                      <a:pPr marL="0" marR="0">
                        <a:lnSpc>
                          <a:spcPct val="115000"/>
                        </a:lnSpc>
                        <a:spcBef>
                          <a:spcPts val="0"/>
                        </a:spcBef>
                        <a:spcAft>
                          <a:spcPts val="0"/>
                        </a:spcAft>
                      </a:pPr>
                      <a:r>
                        <a:rPr lang="en-US" sz="1100">
                          <a:effectLst/>
                        </a:rPr>
                        <a:t>BikeID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Id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4978667"/>
                  </a:ext>
                </a:extLst>
              </a:tr>
              <a:tr h="321803">
                <a:tc>
                  <a:txBody>
                    <a:bodyPr/>
                    <a:lstStyle/>
                    <a:p>
                      <a:pPr marL="0" marR="0">
                        <a:lnSpc>
                          <a:spcPct val="115000"/>
                        </a:lnSpc>
                        <a:spcBef>
                          <a:spcPts val="0"/>
                        </a:spcBef>
                        <a:spcAft>
                          <a:spcPts val="0"/>
                        </a:spcAft>
                      </a:pPr>
                      <a:r>
                        <a:rPr lang="en-US" sz="1100">
                          <a:effectLst/>
                        </a:rPr>
                        <a:t>BikeNAme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88604899"/>
                  </a:ext>
                </a:extLst>
              </a:tr>
              <a:tr h="321803">
                <a:tc>
                  <a:txBody>
                    <a:bodyPr/>
                    <a:lstStyle/>
                    <a:p>
                      <a:pPr marL="0" marR="0">
                        <a:lnSpc>
                          <a:spcPct val="115000"/>
                        </a:lnSpc>
                        <a:spcBef>
                          <a:spcPts val="0"/>
                        </a:spcBef>
                        <a:spcAft>
                          <a:spcPts val="0"/>
                        </a:spcAft>
                      </a:pPr>
                      <a:r>
                        <a:rPr lang="en-US" sz="1100">
                          <a:effectLst/>
                        </a:rPr>
                        <a:t>BikeType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Types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24006136"/>
                  </a:ext>
                </a:extLst>
              </a:tr>
              <a:tr h="321803">
                <a:tc>
                  <a:txBody>
                    <a:bodyPr/>
                    <a:lstStyle/>
                    <a:p>
                      <a:pPr marL="0" marR="0">
                        <a:lnSpc>
                          <a:spcPct val="115000"/>
                        </a:lnSpc>
                        <a:spcBef>
                          <a:spcPts val="0"/>
                        </a:spcBef>
                        <a:spcAft>
                          <a:spcPts val="0"/>
                        </a:spcAft>
                      </a:pPr>
                      <a:r>
                        <a:rPr lang="en-US" sz="1100">
                          <a:effectLst/>
                        </a:rPr>
                        <a:t>BikePrice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10041168"/>
                  </a:ext>
                </a:extLst>
              </a:tr>
              <a:tr h="321803">
                <a:tc>
                  <a:txBody>
                    <a:bodyPr/>
                    <a:lstStyle/>
                    <a:p>
                      <a:pPr marL="0" marR="0">
                        <a:lnSpc>
                          <a:spcPct val="115000"/>
                        </a:lnSpc>
                        <a:spcBef>
                          <a:spcPts val="0"/>
                        </a:spcBef>
                        <a:spcAft>
                          <a:spcPts val="0"/>
                        </a:spcAft>
                      </a:pPr>
                      <a:r>
                        <a:rPr lang="en-US" sz="1100">
                          <a:effectLst/>
                        </a:rPr>
                        <a:t>BikeColor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112163506"/>
                  </a:ext>
                </a:extLst>
              </a:tr>
              <a:tr h="321803">
                <a:tc>
                  <a:txBody>
                    <a:bodyPr/>
                    <a:lstStyle/>
                    <a:p>
                      <a:pPr marL="0" marR="0">
                        <a:lnSpc>
                          <a:spcPct val="115000"/>
                        </a:lnSpc>
                        <a:spcBef>
                          <a:spcPts val="0"/>
                        </a:spcBef>
                        <a:spcAft>
                          <a:spcPts val="0"/>
                        </a:spcAft>
                      </a:pPr>
                      <a:r>
                        <a:rPr lang="en-US" sz="1100">
                          <a:effectLst/>
                        </a:rPr>
                        <a:t>BikeModel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Bike </a:t>
                      </a:r>
                      <a:r>
                        <a:rPr lang="en-US" sz="1100" dirty="0" err="1">
                          <a:effectLst/>
                        </a:rPr>
                        <a:t>Mld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345454413"/>
                  </a:ext>
                </a:extLst>
              </a:tr>
            </a:tbl>
          </a:graphicData>
        </a:graphic>
      </p:graphicFrame>
    </p:spTree>
    <p:extLst>
      <p:ext uri="{BB962C8B-B14F-4D97-AF65-F5344CB8AC3E}">
        <p14:creationId xmlns:p14="http://schemas.microsoft.com/office/powerpoint/2010/main" xmlns="" val="341907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3904411361"/>
              </p:ext>
            </p:extLst>
          </p:nvPr>
        </p:nvGraphicFramePr>
        <p:xfrm>
          <a:off x="471446" y="1107233"/>
          <a:ext cx="8182224" cy="4299658"/>
        </p:xfrm>
        <a:graphic>
          <a:graphicData uri="http://schemas.openxmlformats.org/drawingml/2006/table">
            <a:tbl>
              <a:tblPr firstRow="1" firstCol="1" bandRow="1">
                <a:tableStyleId>{5C22544A-7EE6-4342-B048-85BDC9FD1C3A}</a:tableStyleId>
              </a:tblPr>
              <a:tblGrid>
                <a:gridCol w="1636274">
                  <a:extLst>
                    <a:ext uri="{9D8B030D-6E8A-4147-A177-3AD203B41FA5}">
                      <a16:colId xmlns:a16="http://schemas.microsoft.com/office/drawing/2014/main" xmlns="" val="3825011185"/>
                    </a:ext>
                  </a:extLst>
                </a:gridCol>
                <a:gridCol w="1636274">
                  <a:extLst>
                    <a:ext uri="{9D8B030D-6E8A-4147-A177-3AD203B41FA5}">
                      <a16:colId xmlns:a16="http://schemas.microsoft.com/office/drawing/2014/main" xmlns="" val="2767588763"/>
                    </a:ext>
                  </a:extLst>
                </a:gridCol>
                <a:gridCol w="1433769">
                  <a:extLst>
                    <a:ext uri="{9D8B030D-6E8A-4147-A177-3AD203B41FA5}">
                      <a16:colId xmlns:a16="http://schemas.microsoft.com/office/drawing/2014/main" xmlns="" val="396279999"/>
                    </a:ext>
                  </a:extLst>
                </a:gridCol>
                <a:gridCol w="1307310">
                  <a:extLst>
                    <a:ext uri="{9D8B030D-6E8A-4147-A177-3AD203B41FA5}">
                      <a16:colId xmlns:a16="http://schemas.microsoft.com/office/drawing/2014/main" xmlns="" val="424827146"/>
                    </a:ext>
                  </a:extLst>
                </a:gridCol>
                <a:gridCol w="2168597">
                  <a:extLst>
                    <a:ext uri="{9D8B030D-6E8A-4147-A177-3AD203B41FA5}">
                      <a16:colId xmlns:a16="http://schemas.microsoft.com/office/drawing/2014/main" xmlns="" val="269992376"/>
                    </a:ext>
                  </a:extLst>
                </a:gridCol>
              </a:tblGrid>
              <a:tr h="390878">
                <a:tc>
                  <a:txBody>
                    <a:bodyPr/>
                    <a:lstStyle/>
                    <a:p>
                      <a:pPr marL="0" marR="0">
                        <a:lnSpc>
                          <a:spcPct val="115000"/>
                        </a:lnSpc>
                        <a:spcBef>
                          <a:spcPts val="0"/>
                        </a:spcBef>
                        <a:spcAft>
                          <a:spcPts val="0"/>
                        </a:spcAft>
                      </a:pPr>
                      <a:r>
                        <a:rPr lang="en-US" sz="11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Datatype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41110181"/>
                  </a:ext>
                </a:extLst>
              </a:tr>
              <a:tr h="390878">
                <a:tc>
                  <a:txBody>
                    <a:bodyPr/>
                    <a:lstStyle/>
                    <a:p>
                      <a:pPr marL="0" marR="0">
                        <a:lnSpc>
                          <a:spcPct val="115000"/>
                        </a:lnSpc>
                        <a:spcBef>
                          <a:spcPts val="0"/>
                        </a:spcBef>
                        <a:spcAft>
                          <a:spcPts val="0"/>
                        </a:spcAft>
                      </a:pPr>
                      <a:r>
                        <a:rPr lang="en-US" sz="1100">
                          <a:effectLst/>
                        </a:rPr>
                        <a:t>EnquiryNo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Enquiry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34705496"/>
                  </a:ext>
                </a:extLst>
              </a:tr>
              <a:tr h="390878">
                <a:tc>
                  <a:txBody>
                    <a:bodyPr/>
                    <a:lstStyle/>
                    <a:p>
                      <a:pPr marL="0" marR="0">
                        <a:lnSpc>
                          <a:spcPct val="115000"/>
                        </a:lnSpc>
                        <a:spcBef>
                          <a:spcPts val="0"/>
                        </a:spcBef>
                        <a:spcAft>
                          <a:spcPts val="0"/>
                        </a:spcAft>
                      </a:pPr>
                      <a:r>
                        <a:rPr lang="en-US" sz="1100">
                          <a:effectLst/>
                        </a:rPr>
                        <a:t>EnqDate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Enquiry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81696283"/>
                  </a:ext>
                </a:extLst>
              </a:tr>
              <a:tr h="390878">
                <a:tc>
                  <a:txBody>
                    <a:bodyPr/>
                    <a:lstStyle/>
                    <a:p>
                      <a:pPr marL="0" marR="0">
                        <a:lnSpc>
                          <a:spcPct val="115000"/>
                        </a:lnSpc>
                        <a:spcBef>
                          <a:spcPts val="0"/>
                        </a:spcBef>
                        <a:spcAft>
                          <a:spcPts val="0"/>
                        </a:spcAft>
                      </a:pPr>
                      <a:r>
                        <a:rPr lang="en-US" sz="1100">
                          <a:effectLst/>
                        </a:rPr>
                        <a:t>BikeInterest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Bike interested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94565264"/>
                  </a:ext>
                </a:extLst>
              </a:tr>
              <a:tr h="390878">
                <a:tc>
                  <a:txBody>
                    <a:bodyPr/>
                    <a:lstStyle/>
                    <a:p>
                      <a:pPr marL="0" marR="0">
                        <a:lnSpc>
                          <a:spcPct val="115000"/>
                        </a:lnSpc>
                        <a:spcBef>
                          <a:spcPts val="0"/>
                        </a:spcBef>
                        <a:spcAft>
                          <a:spcPts val="0"/>
                        </a:spcAft>
                      </a:pPr>
                      <a:r>
                        <a:rPr lang="en-US" sz="1100">
                          <a:effectLst/>
                        </a:rPr>
                        <a:t>Category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Category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54776936"/>
                  </a:ext>
                </a:extLst>
              </a:tr>
              <a:tr h="390878">
                <a:tc>
                  <a:txBody>
                    <a:bodyPr/>
                    <a:lstStyle/>
                    <a:p>
                      <a:pPr marL="0" marR="0">
                        <a:lnSpc>
                          <a:spcPct val="115000"/>
                        </a:lnSpc>
                        <a:spcBef>
                          <a:spcPts val="0"/>
                        </a:spcBef>
                        <a:spcAft>
                          <a:spcPts val="0"/>
                        </a:spcAft>
                      </a:pPr>
                      <a:r>
                        <a:rPr lang="en-US" sz="1100">
                          <a:effectLst/>
                        </a:rPr>
                        <a:t>ModelColor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Model 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58530777"/>
                  </a:ext>
                </a:extLst>
              </a:tr>
              <a:tr h="390878">
                <a:tc>
                  <a:txBody>
                    <a:bodyPr/>
                    <a:lstStyle/>
                    <a:p>
                      <a:pPr marL="0" marR="0">
                        <a:lnSpc>
                          <a:spcPct val="115000"/>
                        </a:lnSpc>
                        <a:spcBef>
                          <a:spcPts val="0"/>
                        </a:spcBef>
                        <a:spcAft>
                          <a:spcPts val="0"/>
                        </a:spcAft>
                      </a:pPr>
                      <a:r>
                        <a:rPr lang="en-US" sz="1100">
                          <a:effectLst/>
                        </a:rPr>
                        <a: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82567838"/>
                  </a:ext>
                </a:extLst>
              </a:tr>
              <a:tr h="390878">
                <a:tc>
                  <a:txBody>
                    <a:bodyPr/>
                    <a:lstStyle/>
                    <a:p>
                      <a:pPr marL="0" marR="0">
                        <a:lnSpc>
                          <a:spcPct val="115000"/>
                        </a:lnSpc>
                        <a:spcBef>
                          <a:spcPts val="0"/>
                        </a:spcBef>
                        <a:spcAft>
                          <a:spcPts val="0"/>
                        </a:spcAft>
                      </a:pPr>
                      <a:r>
                        <a:rPr lang="en-US" sz="1100">
                          <a:effectLst/>
                        </a:rPr>
                        <a:t>PhNo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Phone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7851247"/>
                  </a:ext>
                </a:extLst>
              </a:tr>
              <a:tr h="390878">
                <a:tc>
                  <a:txBody>
                    <a:bodyPr/>
                    <a:lstStyle/>
                    <a:p>
                      <a:pPr marL="0" marR="0">
                        <a:lnSpc>
                          <a:spcPct val="115000"/>
                        </a:lnSpc>
                        <a:spcBef>
                          <a:spcPts val="0"/>
                        </a:spcBef>
                        <a:spcAft>
                          <a:spcPts val="0"/>
                        </a:spcAft>
                      </a:pPr>
                      <a:r>
                        <a:rPr lang="en-US" sz="1100">
                          <a:effectLst/>
                        </a:rPr>
                        <a:t>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720485"/>
                  </a:ext>
                </a:extLst>
              </a:tr>
              <a:tr h="390878">
                <a:tc>
                  <a:txBody>
                    <a:bodyPr/>
                    <a:lstStyle/>
                    <a:p>
                      <a:pPr marL="0" marR="0">
                        <a:lnSpc>
                          <a:spcPct val="115000"/>
                        </a:lnSpc>
                        <a:spcBef>
                          <a:spcPts val="0"/>
                        </a:spcBef>
                        <a:spcAft>
                          <a:spcPts val="0"/>
                        </a:spcAft>
                      </a:pPr>
                      <a:r>
                        <a:rPr lang="en-US" sz="1100">
                          <a:effectLst/>
                        </a:rPr>
                        <a:t>EmailID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Email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49045695"/>
                  </a:ext>
                </a:extLst>
              </a:tr>
              <a:tr h="390878">
                <a:tc>
                  <a:txBody>
                    <a:bodyPr/>
                    <a:lstStyle/>
                    <a:p>
                      <a:pPr marL="0" marR="0">
                        <a:lnSpc>
                          <a:spcPct val="115000"/>
                        </a:lnSpc>
                        <a:spcBef>
                          <a:spcPts val="0"/>
                        </a:spcBef>
                        <a:spcAft>
                          <a:spcPts val="0"/>
                        </a:spcAft>
                      </a:pPr>
                      <a:r>
                        <a:rPr lang="en-US" sz="1100">
                          <a:effectLst/>
                        </a:rPr>
                        <a:t>Remark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100" dirty="0">
                          <a:effectLst/>
                        </a:rPr>
                        <a:t>Remark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67515984"/>
                  </a:ext>
                </a:extLst>
              </a:tr>
            </a:tbl>
          </a:graphicData>
        </a:graphic>
      </p:graphicFrame>
      <p:sp>
        <p:nvSpPr>
          <p:cNvPr id="5" name="TextBox 4"/>
          <p:cNvSpPr txBox="1"/>
          <p:nvPr/>
        </p:nvSpPr>
        <p:spPr>
          <a:xfrm>
            <a:off x="371061" y="344557"/>
            <a:ext cx="3140765" cy="646331"/>
          </a:xfrm>
          <a:prstGeom prst="rect">
            <a:avLst/>
          </a:prstGeom>
          <a:noFill/>
        </p:spPr>
        <p:txBody>
          <a:bodyPr wrap="square" rtlCol="0">
            <a:spAutoFit/>
          </a:bodyPr>
          <a:lstStyle/>
          <a:p>
            <a:r>
              <a:rPr lang="en-US" dirty="0"/>
              <a:t>Table No.5</a:t>
            </a:r>
          </a:p>
          <a:p>
            <a:r>
              <a:rPr lang="en-US" dirty="0"/>
              <a:t>Enquiry Master</a:t>
            </a:r>
          </a:p>
        </p:txBody>
      </p:sp>
    </p:spTree>
    <p:extLst>
      <p:ext uri="{BB962C8B-B14F-4D97-AF65-F5344CB8AC3E}">
        <p14:creationId xmlns:p14="http://schemas.microsoft.com/office/powerpoint/2010/main" xmlns="" val="37685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2779729794"/>
              </p:ext>
            </p:extLst>
          </p:nvPr>
        </p:nvGraphicFramePr>
        <p:xfrm>
          <a:off x="408829" y="1137012"/>
          <a:ext cx="8523135" cy="4548170"/>
        </p:xfrm>
        <a:graphic>
          <a:graphicData uri="http://schemas.openxmlformats.org/drawingml/2006/table">
            <a:tbl>
              <a:tblPr firstRow="1" firstCol="1" bandRow="1">
                <a:tableStyleId>{5C22544A-7EE6-4342-B048-85BDC9FD1C3A}</a:tableStyleId>
              </a:tblPr>
              <a:tblGrid>
                <a:gridCol w="1651976">
                  <a:extLst>
                    <a:ext uri="{9D8B030D-6E8A-4147-A177-3AD203B41FA5}">
                      <a16:colId xmlns:a16="http://schemas.microsoft.com/office/drawing/2014/main" xmlns="" val="1545322245"/>
                    </a:ext>
                  </a:extLst>
                </a:gridCol>
                <a:gridCol w="1651976">
                  <a:extLst>
                    <a:ext uri="{9D8B030D-6E8A-4147-A177-3AD203B41FA5}">
                      <a16:colId xmlns:a16="http://schemas.microsoft.com/office/drawing/2014/main" xmlns="" val="766186954"/>
                    </a:ext>
                  </a:extLst>
                </a:gridCol>
                <a:gridCol w="1482361">
                  <a:extLst>
                    <a:ext uri="{9D8B030D-6E8A-4147-A177-3AD203B41FA5}">
                      <a16:colId xmlns:a16="http://schemas.microsoft.com/office/drawing/2014/main" xmlns="" val="795672422"/>
                    </a:ext>
                  </a:extLst>
                </a:gridCol>
                <a:gridCol w="1510630">
                  <a:extLst>
                    <a:ext uri="{9D8B030D-6E8A-4147-A177-3AD203B41FA5}">
                      <a16:colId xmlns:a16="http://schemas.microsoft.com/office/drawing/2014/main" xmlns="" val="536093140"/>
                    </a:ext>
                  </a:extLst>
                </a:gridCol>
                <a:gridCol w="2226192">
                  <a:extLst>
                    <a:ext uri="{9D8B030D-6E8A-4147-A177-3AD203B41FA5}">
                      <a16:colId xmlns:a16="http://schemas.microsoft.com/office/drawing/2014/main" xmlns="" val="863505883"/>
                    </a:ext>
                  </a:extLst>
                </a:gridCol>
              </a:tblGrid>
              <a:tr h="413470">
                <a:tc>
                  <a:txBody>
                    <a:bodyPr/>
                    <a:lstStyle/>
                    <a:p>
                      <a:pPr marL="0" marR="0">
                        <a:lnSpc>
                          <a:spcPct val="115000"/>
                        </a:lnSpc>
                        <a:spcBef>
                          <a:spcPts val="0"/>
                        </a:spcBef>
                        <a:spcAft>
                          <a:spcPts val="0"/>
                        </a:spcAft>
                      </a:pPr>
                      <a:r>
                        <a:rPr lang="en-US" sz="12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50957281"/>
                  </a:ext>
                </a:extLst>
              </a:tr>
              <a:tr h="413470">
                <a:tc>
                  <a:txBody>
                    <a:bodyPr/>
                    <a:lstStyle/>
                    <a:p>
                      <a:pPr marL="0" marR="0">
                        <a:lnSpc>
                          <a:spcPct val="115000"/>
                        </a:lnSpc>
                        <a:spcBef>
                          <a:spcPts val="0"/>
                        </a:spcBef>
                        <a:spcAft>
                          <a:spcPts val="0"/>
                        </a:spcAft>
                      </a:pPr>
                      <a:r>
                        <a:rPr lang="en-US" sz="1200">
                          <a:effectLst/>
                        </a:rPr>
                        <a:t>BookingNo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Booking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59219687"/>
                  </a:ext>
                </a:extLst>
              </a:tr>
              <a:tr h="413470">
                <a:tc>
                  <a:txBody>
                    <a:bodyPr/>
                    <a:lstStyle/>
                    <a:p>
                      <a:pPr marL="0" marR="0">
                        <a:lnSpc>
                          <a:spcPct val="115000"/>
                        </a:lnSpc>
                        <a:spcBef>
                          <a:spcPts val="0"/>
                        </a:spcBef>
                        <a:spcAft>
                          <a:spcPts val="0"/>
                        </a:spcAft>
                      </a:pPr>
                      <a:r>
                        <a:rPr lang="en-US" sz="1200" dirty="0" err="1">
                          <a:effectLst/>
                        </a:rPr>
                        <a:t>BookDate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Booking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81890361"/>
                  </a:ext>
                </a:extLst>
              </a:tr>
              <a:tr h="413470">
                <a:tc>
                  <a:txBody>
                    <a:bodyPr/>
                    <a:lstStyle/>
                    <a:p>
                      <a:pPr marL="0" marR="0">
                        <a:lnSpc>
                          <a:spcPct val="115000"/>
                        </a:lnSpc>
                        <a:spcBef>
                          <a:spcPts val="0"/>
                        </a:spcBef>
                        <a:spcAft>
                          <a:spcPts val="0"/>
                        </a:spcAft>
                      </a:pPr>
                      <a:r>
                        <a:rPr lang="en-US" sz="1200">
                          <a:effectLst/>
                        </a:rPr>
                        <a:t>CustName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Customer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93130796"/>
                  </a:ext>
                </a:extLst>
              </a:tr>
              <a:tr h="413470">
                <a:tc>
                  <a:txBody>
                    <a:bodyPr/>
                    <a:lstStyle/>
                    <a:p>
                      <a:pPr marL="0" marR="0">
                        <a:lnSpc>
                          <a:spcPct val="115000"/>
                        </a:lnSpc>
                        <a:spcBef>
                          <a:spcPts val="0"/>
                        </a:spcBef>
                        <a:spcAft>
                          <a:spcPts val="0"/>
                        </a:spcAft>
                      </a:pPr>
                      <a:r>
                        <a:rPr lang="en-US" sz="1200">
                          <a:effectLst/>
                        </a:rPr>
                        <a:t>CustAddr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Customer Address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06167316"/>
                  </a:ext>
                </a:extLst>
              </a:tr>
              <a:tr h="413470">
                <a:tc>
                  <a:txBody>
                    <a:bodyPr/>
                    <a:lstStyle/>
                    <a:p>
                      <a:pPr marL="0" marR="0">
                        <a:lnSpc>
                          <a:spcPct val="115000"/>
                        </a:lnSpc>
                        <a:spcBef>
                          <a:spcPts val="0"/>
                        </a:spcBef>
                        <a:spcAft>
                          <a:spcPts val="0"/>
                        </a:spcAft>
                      </a:pPr>
                      <a:r>
                        <a:rPr lang="en-US" sz="1200">
                          <a:effectLst/>
                        </a:rPr>
                        <a:t>BikeID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Foreign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78940844"/>
                  </a:ext>
                </a:extLst>
              </a:tr>
              <a:tr h="413470">
                <a:tc>
                  <a:txBody>
                    <a:bodyPr/>
                    <a:lstStyle/>
                    <a:p>
                      <a:pPr marL="0" marR="0">
                        <a:lnSpc>
                          <a:spcPct val="115000"/>
                        </a:lnSpc>
                        <a:spcBef>
                          <a:spcPts val="0"/>
                        </a:spcBef>
                        <a:spcAft>
                          <a:spcPts val="0"/>
                        </a:spcAft>
                      </a:pPr>
                      <a:r>
                        <a:rPr lang="en-US" sz="1200">
                          <a:effectLst/>
                        </a:rPr>
                        <a:t>BName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70533103"/>
                  </a:ext>
                </a:extLst>
              </a:tr>
              <a:tr h="413470">
                <a:tc>
                  <a:txBody>
                    <a:bodyPr/>
                    <a:lstStyle/>
                    <a:p>
                      <a:pPr marL="0" marR="0">
                        <a:lnSpc>
                          <a:spcPct val="115000"/>
                        </a:lnSpc>
                        <a:spcBef>
                          <a:spcPts val="0"/>
                        </a:spcBef>
                        <a:spcAft>
                          <a:spcPts val="0"/>
                        </a:spcAft>
                      </a:pPr>
                      <a:r>
                        <a:rPr lang="en-US" sz="1200">
                          <a:effectLst/>
                        </a:rPr>
                        <a:t>BModel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884795"/>
                  </a:ext>
                </a:extLst>
              </a:tr>
              <a:tr h="413470">
                <a:tc>
                  <a:txBody>
                    <a:bodyPr/>
                    <a:lstStyle/>
                    <a:p>
                      <a:pPr marL="0" marR="0">
                        <a:lnSpc>
                          <a:spcPct val="115000"/>
                        </a:lnSpc>
                        <a:spcBef>
                          <a:spcPts val="0"/>
                        </a:spcBef>
                        <a:spcAft>
                          <a:spcPts val="0"/>
                        </a:spcAft>
                      </a:pPr>
                      <a:r>
                        <a:rPr lang="en-US" sz="1200">
                          <a:effectLst/>
                        </a:rPr>
                        <a:t>BPrice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84923714"/>
                  </a:ext>
                </a:extLst>
              </a:tr>
              <a:tr h="413470">
                <a:tc>
                  <a:txBody>
                    <a:bodyPr/>
                    <a:lstStyle/>
                    <a:p>
                      <a:pPr marL="0" marR="0">
                        <a:lnSpc>
                          <a:spcPct val="115000"/>
                        </a:lnSpc>
                        <a:spcBef>
                          <a:spcPts val="0"/>
                        </a:spcBef>
                        <a:spcAft>
                          <a:spcPts val="0"/>
                        </a:spcAft>
                      </a:pPr>
                      <a:r>
                        <a:rPr lang="en-US" sz="1200">
                          <a:effectLst/>
                        </a:rPr>
                        <a:t>Tax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Taxes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24832613"/>
                  </a:ext>
                </a:extLst>
              </a:tr>
              <a:tr h="413470">
                <a:tc>
                  <a:txBody>
                    <a:bodyPr/>
                    <a:lstStyle/>
                    <a:p>
                      <a:pPr marL="0" marR="0">
                        <a:lnSpc>
                          <a:spcPct val="115000"/>
                        </a:lnSpc>
                        <a:spcBef>
                          <a:spcPts val="0"/>
                        </a:spcBef>
                        <a:spcAft>
                          <a:spcPts val="0"/>
                        </a:spcAft>
                      </a:pPr>
                      <a:r>
                        <a:rPr lang="en-US" sz="1200">
                          <a:effectLst/>
                        </a:rPr>
                        <a:t>Remark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Remark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60759238"/>
                  </a:ext>
                </a:extLst>
              </a:tr>
            </a:tbl>
          </a:graphicData>
        </a:graphic>
      </p:graphicFrame>
      <p:sp>
        <p:nvSpPr>
          <p:cNvPr id="6" name="TextBox 5"/>
          <p:cNvSpPr txBox="1"/>
          <p:nvPr/>
        </p:nvSpPr>
        <p:spPr>
          <a:xfrm>
            <a:off x="304800" y="198783"/>
            <a:ext cx="2729948" cy="646331"/>
          </a:xfrm>
          <a:prstGeom prst="rect">
            <a:avLst/>
          </a:prstGeom>
          <a:noFill/>
        </p:spPr>
        <p:txBody>
          <a:bodyPr wrap="square" rtlCol="0">
            <a:spAutoFit/>
          </a:bodyPr>
          <a:lstStyle/>
          <a:p>
            <a:r>
              <a:rPr lang="en-US" dirty="0"/>
              <a:t>Table No.6</a:t>
            </a:r>
          </a:p>
          <a:p>
            <a:r>
              <a:rPr lang="en-US" dirty="0"/>
              <a:t>Booking Master</a:t>
            </a:r>
          </a:p>
        </p:txBody>
      </p:sp>
    </p:spTree>
    <p:extLst>
      <p:ext uri="{BB962C8B-B14F-4D97-AF65-F5344CB8AC3E}">
        <p14:creationId xmlns:p14="http://schemas.microsoft.com/office/powerpoint/2010/main" xmlns="" val="16115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3531555104"/>
              </p:ext>
            </p:extLst>
          </p:nvPr>
        </p:nvGraphicFramePr>
        <p:xfrm>
          <a:off x="503583" y="1123210"/>
          <a:ext cx="9581322" cy="5039056"/>
        </p:xfrm>
        <a:graphic>
          <a:graphicData uri="http://schemas.openxmlformats.org/drawingml/2006/table">
            <a:tbl>
              <a:tblPr firstRow="1" firstCol="1" bandRow="1">
                <a:tableStyleId>{5C22544A-7EE6-4342-B048-85BDC9FD1C3A}</a:tableStyleId>
              </a:tblPr>
              <a:tblGrid>
                <a:gridCol w="1916065">
                  <a:extLst>
                    <a:ext uri="{9D8B030D-6E8A-4147-A177-3AD203B41FA5}">
                      <a16:colId xmlns:a16="http://schemas.microsoft.com/office/drawing/2014/main" xmlns="" val="878157906"/>
                    </a:ext>
                  </a:extLst>
                </a:gridCol>
                <a:gridCol w="1703946">
                  <a:extLst>
                    <a:ext uri="{9D8B030D-6E8A-4147-A177-3AD203B41FA5}">
                      <a16:colId xmlns:a16="http://schemas.microsoft.com/office/drawing/2014/main" xmlns="" val="1665372072"/>
                    </a:ext>
                  </a:extLst>
                </a:gridCol>
                <a:gridCol w="1710951">
                  <a:extLst>
                    <a:ext uri="{9D8B030D-6E8A-4147-A177-3AD203B41FA5}">
                      <a16:colId xmlns:a16="http://schemas.microsoft.com/office/drawing/2014/main" xmlns="" val="2537401704"/>
                    </a:ext>
                  </a:extLst>
                </a:gridCol>
                <a:gridCol w="1620900">
                  <a:extLst>
                    <a:ext uri="{9D8B030D-6E8A-4147-A177-3AD203B41FA5}">
                      <a16:colId xmlns:a16="http://schemas.microsoft.com/office/drawing/2014/main" xmlns="" val="404300680"/>
                    </a:ext>
                  </a:extLst>
                </a:gridCol>
                <a:gridCol w="2629460">
                  <a:extLst>
                    <a:ext uri="{9D8B030D-6E8A-4147-A177-3AD203B41FA5}">
                      <a16:colId xmlns:a16="http://schemas.microsoft.com/office/drawing/2014/main" xmlns="" val="1423378654"/>
                    </a:ext>
                  </a:extLst>
                </a:gridCol>
              </a:tblGrid>
              <a:tr h="458096">
                <a:tc>
                  <a:txBody>
                    <a:bodyPr/>
                    <a:lstStyle/>
                    <a:p>
                      <a:pPr marL="0" marR="0">
                        <a:lnSpc>
                          <a:spcPct val="115000"/>
                        </a:lnSpc>
                        <a:spcBef>
                          <a:spcPts val="0"/>
                        </a:spcBef>
                        <a:spcAft>
                          <a:spcPts val="0"/>
                        </a:spcAft>
                      </a:pPr>
                      <a:r>
                        <a:rPr lang="en-US" sz="12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87726499"/>
                  </a:ext>
                </a:extLst>
              </a:tr>
              <a:tr h="458096">
                <a:tc>
                  <a:txBody>
                    <a:bodyPr/>
                    <a:lstStyle/>
                    <a:p>
                      <a:pPr marL="0" marR="0">
                        <a:lnSpc>
                          <a:spcPct val="115000"/>
                        </a:lnSpc>
                        <a:spcBef>
                          <a:spcPts val="0"/>
                        </a:spcBef>
                        <a:spcAft>
                          <a:spcPts val="0"/>
                        </a:spcAft>
                      </a:pPr>
                      <a:r>
                        <a:rPr lang="en-US" sz="1200">
                          <a:effectLst/>
                        </a:rPr>
                        <a:t>QNo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Quotation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59447544"/>
                  </a:ext>
                </a:extLst>
              </a:tr>
              <a:tr h="458096">
                <a:tc>
                  <a:txBody>
                    <a:bodyPr/>
                    <a:lstStyle/>
                    <a:p>
                      <a:pPr marL="0" marR="0">
                        <a:lnSpc>
                          <a:spcPct val="115000"/>
                        </a:lnSpc>
                        <a:spcBef>
                          <a:spcPts val="0"/>
                        </a:spcBef>
                        <a:spcAft>
                          <a:spcPts val="0"/>
                        </a:spcAft>
                      </a:pPr>
                      <a:r>
                        <a:rPr lang="en-US" sz="1200">
                          <a:effectLst/>
                        </a:rPr>
                        <a:t>QDate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Quotation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46045572"/>
                  </a:ext>
                </a:extLst>
              </a:tr>
              <a:tr h="458096">
                <a:tc>
                  <a:txBody>
                    <a:bodyPr/>
                    <a:lstStyle/>
                    <a:p>
                      <a:pPr marL="0" marR="0">
                        <a:lnSpc>
                          <a:spcPct val="115000"/>
                        </a:lnSpc>
                        <a:spcBef>
                          <a:spcPts val="0"/>
                        </a:spcBef>
                        <a:spcAft>
                          <a:spcPts val="0"/>
                        </a:spcAft>
                      </a:pPr>
                      <a:r>
                        <a:rPr lang="en-US" sz="1200">
                          <a:effectLst/>
                        </a:rPr>
                        <a: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73743389"/>
                  </a:ext>
                </a:extLst>
              </a:tr>
              <a:tr h="458096">
                <a:tc>
                  <a:txBody>
                    <a:bodyPr/>
                    <a:lstStyle/>
                    <a:p>
                      <a:pPr marL="0" marR="0">
                        <a:lnSpc>
                          <a:spcPct val="115000"/>
                        </a:lnSpc>
                        <a:spcBef>
                          <a:spcPts val="0"/>
                        </a:spcBef>
                        <a:spcAft>
                          <a:spcPts val="0"/>
                        </a:spcAft>
                      </a:pPr>
                      <a:r>
                        <a:rPr lang="en-US" sz="1200">
                          <a:effectLst/>
                        </a:rPr>
                        <a:t>PhNo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Phone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36057738"/>
                  </a:ext>
                </a:extLst>
              </a:tr>
              <a:tr h="458096">
                <a:tc>
                  <a:txBody>
                    <a:bodyPr/>
                    <a:lstStyle/>
                    <a:p>
                      <a:pPr marL="0" marR="0">
                        <a:lnSpc>
                          <a:spcPct val="115000"/>
                        </a:lnSpc>
                        <a:spcBef>
                          <a:spcPts val="0"/>
                        </a:spcBef>
                        <a:spcAft>
                          <a:spcPts val="0"/>
                        </a:spcAft>
                      </a:pPr>
                      <a:r>
                        <a:rPr lang="en-US" sz="1200">
                          <a:effectLst/>
                        </a:rPr>
                        <a:t>BikeName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Bike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91492418"/>
                  </a:ext>
                </a:extLst>
              </a:tr>
              <a:tr h="458096">
                <a:tc>
                  <a:txBody>
                    <a:bodyPr/>
                    <a:lstStyle/>
                    <a:p>
                      <a:pPr marL="0" marR="0">
                        <a:lnSpc>
                          <a:spcPct val="115000"/>
                        </a:lnSpc>
                        <a:spcBef>
                          <a:spcPts val="0"/>
                        </a:spcBef>
                        <a:spcAft>
                          <a:spcPts val="0"/>
                        </a:spcAft>
                      </a:pPr>
                      <a:r>
                        <a:rPr lang="en-US" sz="1200">
                          <a:effectLst/>
                        </a:rPr>
                        <a:t>BikeModel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46678140"/>
                  </a:ext>
                </a:extLst>
              </a:tr>
              <a:tr h="458096">
                <a:tc>
                  <a:txBody>
                    <a:bodyPr/>
                    <a:lstStyle/>
                    <a:p>
                      <a:pPr marL="0" marR="0">
                        <a:lnSpc>
                          <a:spcPct val="115000"/>
                        </a:lnSpc>
                        <a:spcBef>
                          <a:spcPts val="0"/>
                        </a:spcBef>
                        <a:spcAft>
                          <a:spcPts val="0"/>
                        </a:spcAft>
                      </a:pPr>
                      <a:r>
                        <a:rPr lang="en-US" sz="1200">
                          <a:effectLst/>
                        </a:rPr>
                        <a:t>BikeColor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32784372"/>
                  </a:ext>
                </a:extLst>
              </a:tr>
              <a:tr h="458096">
                <a:tc>
                  <a:txBody>
                    <a:bodyPr/>
                    <a:lstStyle/>
                    <a:p>
                      <a:pPr marL="0" marR="0">
                        <a:lnSpc>
                          <a:spcPct val="115000"/>
                        </a:lnSpc>
                        <a:spcBef>
                          <a:spcPts val="0"/>
                        </a:spcBef>
                        <a:spcAft>
                          <a:spcPts val="0"/>
                        </a:spcAft>
                      </a:pPr>
                      <a:r>
                        <a:rPr lang="en-US" sz="1200">
                          <a:effectLst/>
                        </a:rPr>
                        <a:t>BikePrice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price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0340387"/>
                  </a:ext>
                </a:extLst>
              </a:tr>
              <a:tr h="458096">
                <a:tc>
                  <a:txBody>
                    <a:bodyPr/>
                    <a:lstStyle/>
                    <a:p>
                      <a:pPr marL="0" marR="0">
                        <a:lnSpc>
                          <a:spcPct val="115000"/>
                        </a:lnSpc>
                        <a:spcBef>
                          <a:spcPts val="0"/>
                        </a:spcBef>
                        <a:spcAft>
                          <a:spcPts val="0"/>
                        </a:spcAft>
                      </a:pPr>
                      <a:r>
                        <a:rPr lang="en-US" sz="1200">
                          <a:effectLst/>
                        </a:rPr>
                        <a:t>Tax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Taxes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88635763"/>
                  </a:ext>
                </a:extLst>
              </a:tr>
              <a:tr h="458096">
                <a:tc>
                  <a:txBody>
                    <a:bodyPr/>
                    <a:lstStyle/>
                    <a:p>
                      <a:pPr marL="0" marR="0">
                        <a:lnSpc>
                          <a:spcPct val="115000"/>
                        </a:lnSpc>
                        <a:spcBef>
                          <a:spcPts val="0"/>
                        </a:spcBef>
                        <a:spcAft>
                          <a:spcPts val="0"/>
                        </a:spcAft>
                      </a:pPr>
                      <a:r>
                        <a:rPr lang="en-US" sz="1200">
                          <a:effectLst/>
                        </a:rPr>
                        <a:t>Remark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Remark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79694228"/>
                  </a:ext>
                </a:extLst>
              </a:tr>
            </a:tbl>
          </a:graphicData>
        </a:graphic>
      </p:graphicFrame>
      <p:sp>
        <p:nvSpPr>
          <p:cNvPr id="5" name="TextBox 4"/>
          <p:cNvSpPr txBox="1"/>
          <p:nvPr/>
        </p:nvSpPr>
        <p:spPr>
          <a:xfrm>
            <a:off x="503583" y="225287"/>
            <a:ext cx="1961321" cy="646331"/>
          </a:xfrm>
          <a:prstGeom prst="rect">
            <a:avLst/>
          </a:prstGeom>
          <a:noFill/>
        </p:spPr>
        <p:txBody>
          <a:bodyPr wrap="square" rtlCol="0">
            <a:spAutoFit/>
          </a:bodyPr>
          <a:lstStyle/>
          <a:p>
            <a:r>
              <a:rPr lang="en-US" dirty="0"/>
              <a:t>Table No.7</a:t>
            </a:r>
          </a:p>
          <a:p>
            <a:r>
              <a:rPr lang="en-US" dirty="0"/>
              <a:t>Quotation Master</a:t>
            </a:r>
          </a:p>
        </p:txBody>
      </p:sp>
    </p:spTree>
    <p:extLst>
      <p:ext uri="{BB962C8B-B14F-4D97-AF65-F5344CB8AC3E}">
        <p14:creationId xmlns:p14="http://schemas.microsoft.com/office/powerpoint/2010/main" xmlns="" val="342125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1818424166"/>
              </p:ext>
            </p:extLst>
          </p:nvPr>
        </p:nvGraphicFramePr>
        <p:xfrm>
          <a:off x="584616" y="549387"/>
          <a:ext cx="10890679" cy="5415471"/>
        </p:xfrm>
        <a:graphic>
          <a:graphicData uri="http://schemas.openxmlformats.org/drawingml/2006/table">
            <a:tbl>
              <a:tblPr firstRow="1" firstCol="1" bandRow="1"/>
              <a:tblGrid>
                <a:gridCol w="3065790">
                  <a:extLst>
                    <a:ext uri="{9D8B030D-6E8A-4147-A177-3AD203B41FA5}">
                      <a16:colId xmlns:a16="http://schemas.microsoft.com/office/drawing/2014/main" xmlns="" val="1367784058"/>
                    </a:ext>
                  </a:extLst>
                </a:gridCol>
                <a:gridCol w="7824889">
                  <a:extLst>
                    <a:ext uri="{9D8B030D-6E8A-4147-A177-3AD203B41FA5}">
                      <a16:colId xmlns:a16="http://schemas.microsoft.com/office/drawing/2014/main" xmlns="" val="1484662898"/>
                    </a:ext>
                  </a:extLst>
                </a:gridCol>
              </a:tblGrid>
              <a:tr h="242059">
                <a:tc>
                  <a:txBody>
                    <a:bodyPr/>
                    <a:lstStyle/>
                    <a:p>
                      <a:pPr marL="0"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Project Title: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Bike Showroom Management system</a:t>
                      </a: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93898015"/>
                  </a:ext>
                </a:extLst>
              </a:tr>
              <a:tr h="242059">
                <a:tc>
                  <a:txBody>
                    <a:bodyPr/>
                    <a:lstStyle/>
                    <a:p>
                      <a:pPr marL="0" marR="0">
                        <a:lnSpc>
                          <a:spcPct val="115000"/>
                        </a:lnSpc>
                        <a:spcBef>
                          <a:spcPts val="0"/>
                        </a:spcBef>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Name of the Company: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My wings Honda Showroom</a:t>
                      </a: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96542374"/>
                  </a:ext>
                </a:extLst>
              </a:tr>
              <a:tr h="484118">
                <a:tc>
                  <a:txBody>
                    <a:bodyPr/>
                    <a:lstStyle/>
                    <a:p>
                      <a:pPr marL="0" marR="0">
                        <a:lnSpc>
                          <a:spcPct val="115000"/>
                        </a:lnSpc>
                        <a:spcBef>
                          <a:spcPts val="0"/>
                        </a:spcBef>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Technology: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VB 6.0</a:t>
                      </a:r>
                    </a:p>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MS Access</a:t>
                      </a: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83645564"/>
                  </a:ext>
                </a:extLst>
              </a:tr>
              <a:tr h="484118">
                <a:tc>
                  <a:txBody>
                    <a:bodyPr/>
                    <a:lstStyle/>
                    <a:p>
                      <a:pPr marL="0" marR="0">
                        <a:lnSpc>
                          <a:spcPct val="115000"/>
                        </a:lnSpc>
                        <a:spcBef>
                          <a:spcPts val="0"/>
                        </a:spcBef>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Team Members: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Omkar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Sathe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Hrushikesh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Jagtap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0484434"/>
                  </a:ext>
                </a:extLst>
              </a:tr>
              <a:tr h="2769841">
                <a:tc>
                  <a:txBody>
                    <a:bodyPr/>
                    <a:lstStyle/>
                    <a:p>
                      <a:pPr marL="0"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Objectives: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objectives of proposed system is to automate the current manual system for availing all the benefits of computerization . The proposed system will work according to the standards laid down by the existing system.</a:t>
                      </a:r>
                    </a:p>
                    <a:p>
                      <a:pPr marL="0" marR="0">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develop a user-friendly system.</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reduce redundancy of data.</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reduce paperwork.</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provide data security.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provide easy data operations.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ease the process of editing &amp; updating.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keep a check on the data processed to avoid errors.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provide authorized access to the system.</a:t>
                      </a: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4666573"/>
                  </a:ext>
                </a:extLst>
              </a:tr>
            </a:tbl>
          </a:graphicData>
        </a:graphic>
      </p:graphicFrame>
      <p:sp>
        <p:nvSpPr>
          <p:cNvPr id="5" name="Rectangle 1"/>
          <p:cNvSpPr>
            <a:spLocks noChangeArrowheads="1"/>
          </p:cNvSpPr>
          <p:nvPr/>
        </p:nvSpPr>
        <p:spPr bwMode="auto">
          <a:xfrm>
            <a:off x="0" y="-40705"/>
            <a:ext cx="184731"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1pPr>
            <a:lvl2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2pPr>
            <a:lvl3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3pPr>
            <a:lvl4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4pPr>
            <a:lvl5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5pPr>
            <a:lvl6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6pPr>
            <a:lvl7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7pPr>
            <a:lvl8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8pPr>
            <a:lvl9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4306957" y="0"/>
            <a:ext cx="1987825" cy="584775"/>
          </a:xfrm>
          <a:prstGeom prst="rect">
            <a:avLst/>
          </a:prstGeom>
          <a:noFill/>
        </p:spPr>
        <p:txBody>
          <a:bodyPr wrap="square" rtlCol="0">
            <a:spAutoFit/>
          </a:bodyPr>
          <a:lstStyle/>
          <a:p>
            <a:r>
              <a:rPr lang="en-US" sz="3200" dirty="0"/>
              <a:t>Synopsis</a:t>
            </a:r>
          </a:p>
        </p:txBody>
      </p:sp>
    </p:spTree>
    <p:extLst>
      <p:ext uri="{BB962C8B-B14F-4D97-AF65-F5344CB8AC3E}">
        <p14:creationId xmlns:p14="http://schemas.microsoft.com/office/powerpoint/2010/main" xmlns="" val="7159859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xmlns="" val="251581604"/>
              </p:ext>
            </p:extLst>
          </p:nvPr>
        </p:nvGraphicFramePr>
        <p:xfrm>
          <a:off x="636102" y="1156791"/>
          <a:ext cx="9303028" cy="4581401"/>
        </p:xfrm>
        <a:graphic>
          <a:graphicData uri="http://schemas.openxmlformats.org/drawingml/2006/table">
            <a:tbl>
              <a:tblPr firstRow="1" firstCol="1" bandRow="1">
                <a:tableStyleId>{5C22544A-7EE6-4342-B048-85BDC9FD1C3A}</a:tableStyleId>
              </a:tblPr>
              <a:tblGrid>
                <a:gridCol w="1860411">
                  <a:extLst>
                    <a:ext uri="{9D8B030D-6E8A-4147-A177-3AD203B41FA5}">
                      <a16:colId xmlns:a16="http://schemas.microsoft.com/office/drawing/2014/main" xmlns="" val="141738417"/>
                    </a:ext>
                  </a:extLst>
                </a:gridCol>
                <a:gridCol w="1860411">
                  <a:extLst>
                    <a:ext uri="{9D8B030D-6E8A-4147-A177-3AD203B41FA5}">
                      <a16:colId xmlns:a16="http://schemas.microsoft.com/office/drawing/2014/main" xmlns="" val="1461663203"/>
                    </a:ext>
                  </a:extLst>
                </a:gridCol>
                <a:gridCol w="1018126">
                  <a:extLst>
                    <a:ext uri="{9D8B030D-6E8A-4147-A177-3AD203B41FA5}">
                      <a16:colId xmlns:a16="http://schemas.microsoft.com/office/drawing/2014/main" xmlns="" val="2367448685"/>
                    </a:ext>
                  </a:extLst>
                </a:gridCol>
                <a:gridCol w="1661256">
                  <a:extLst>
                    <a:ext uri="{9D8B030D-6E8A-4147-A177-3AD203B41FA5}">
                      <a16:colId xmlns:a16="http://schemas.microsoft.com/office/drawing/2014/main" xmlns="" val="4111857694"/>
                    </a:ext>
                  </a:extLst>
                </a:gridCol>
                <a:gridCol w="2902824">
                  <a:extLst>
                    <a:ext uri="{9D8B030D-6E8A-4147-A177-3AD203B41FA5}">
                      <a16:colId xmlns:a16="http://schemas.microsoft.com/office/drawing/2014/main" xmlns="" val="131076497"/>
                    </a:ext>
                  </a:extLst>
                </a:gridCol>
              </a:tblGrid>
              <a:tr h="416491">
                <a:tc>
                  <a:txBody>
                    <a:bodyPr/>
                    <a:lstStyle/>
                    <a:p>
                      <a:pPr marL="0" marR="0">
                        <a:lnSpc>
                          <a:spcPct val="115000"/>
                        </a:lnSpc>
                        <a:spcBef>
                          <a:spcPts val="0"/>
                        </a:spcBef>
                        <a:spcAft>
                          <a:spcPts val="0"/>
                        </a:spcAft>
                      </a:pPr>
                      <a:r>
                        <a:rPr lang="en-US" sz="1200">
                          <a:effectLst/>
                        </a:rPr>
                        <a:t>Column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Datatype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Constraint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50466452"/>
                  </a:ext>
                </a:extLst>
              </a:tr>
              <a:tr h="416491">
                <a:tc>
                  <a:txBody>
                    <a:bodyPr/>
                    <a:lstStyle/>
                    <a:p>
                      <a:pPr marL="0" marR="0">
                        <a:lnSpc>
                          <a:spcPct val="115000"/>
                        </a:lnSpc>
                        <a:spcBef>
                          <a:spcPts val="0"/>
                        </a:spcBef>
                        <a:spcAft>
                          <a:spcPts val="0"/>
                        </a:spcAft>
                      </a:pPr>
                      <a:r>
                        <a:rPr lang="en-US" sz="1200">
                          <a:effectLst/>
                        </a:rPr>
                        <a:t>BillNo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Primary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Bill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01529319"/>
                  </a:ext>
                </a:extLst>
              </a:tr>
              <a:tr h="416491">
                <a:tc>
                  <a:txBody>
                    <a:bodyPr/>
                    <a:lstStyle/>
                    <a:p>
                      <a:pPr marL="0" marR="0">
                        <a:lnSpc>
                          <a:spcPct val="115000"/>
                        </a:lnSpc>
                        <a:spcBef>
                          <a:spcPts val="0"/>
                        </a:spcBef>
                        <a:spcAft>
                          <a:spcPts val="0"/>
                        </a:spcAft>
                      </a:pPr>
                      <a:r>
                        <a:rPr lang="en-US" sz="1200" dirty="0" err="1">
                          <a:effectLst/>
                        </a:rPr>
                        <a:t>BDate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Bill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17224515"/>
                  </a:ext>
                </a:extLst>
              </a:tr>
              <a:tr h="416491">
                <a:tc>
                  <a:txBody>
                    <a:bodyPr/>
                    <a:lstStyle/>
                    <a:p>
                      <a:pPr marL="0" marR="0">
                        <a:lnSpc>
                          <a:spcPct val="115000"/>
                        </a:lnSpc>
                        <a:spcBef>
                          <a:spcPts val="0"/>
                        </a:spcBef>
                        <a:spcAft>
                          <a:spcPts val="0"/>
                        </a:spcAft>
                      </a:pPr>
                      <a:r>
                        <a:rPr lang="en-US" sz="1200">
                          <a:effectLst/>
                        </a:rPr>
                        <a:t>CustName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Customer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38300964"/>
                  </a:ext>
                </a:extLst>
              </a:tr>
              <a:tr h="416491">
                <a:tc>
                  <a:txBody>
                    <a:bodyPr/>
                    <a:lstStyle/>
                    <a:p>
                      <a:pPr marL="0" marR="0">
                        <a:lnSpc>
                          <a:spcPct val="115000"/>
                        </a:lnSpc>
                        <a:spcBef>
                          <a:spcPts val="0"/>
                        </a:spcBef>
                        <a:spcAft>
                          <a:spcPts val="0"/>
                        </a:spcAft>
                      </a:pPr>
                      <a:r>
                        <a:rPr lang="en-US" sz="1200">
                          <a:effectLst/>
                        </a:rPr>
                        <a:t>PhNo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Customer phone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78636405"/>
                  </a:ext>
                </a:extLst>
              </a:tr>
              <a:tr h="416491">
                <a:tc>
                  <a:txBody>
                    <a:bodyPr/>
                    <a:lstStyle/>
                    <a:p>
                      <a:pPr marL="0" marR="0">
                        <a:lnSpc>
                          <a:spcPct val="115000"/>
                        </a:lnSpc>
                        <a:spcBef>
                          <a:spcPts val="0"/>
                        </a:spcBef>
                        <a:spcAft>
                          <a:spcPts val="0"/>
                        </a:spcAft>
                      </a:pPr>
                      <a:r>
                        <a:rPr lang="en-US" sz="1200">
                          <a:effectLst/>
                        </a:rPr>
                        <a:t>BikeID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87005483"/>
                  </a:ext>
                </a:extLst>
              </a:tr>
              <a:tr h="416491">
                <a:tc>
                  <a:txBody>
                    <a:bodyPr/>
                    <a:lstStyle/>
                    <a:p>
                      <a:pPr marL="0" marR="0">
                        <a:lnSpc>
                          <a:spcPct val="115000"/>
                        </a:lnSpc>
                        <a:spcBef>
                          <a:spcPts val="0"/>
                        </a:spcBef>
                        <a:spcAft>
                          <a:spcPts val="0"/>
                        </a:spcAft>
                      </a:pPr>
                      <a:r>
                        <a:rPr lang="en-US" sz="1200">
                          <a:effectLst/>
                        </a:rPr>
                        <a:t>BColor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color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25929428"/>
                  </a:ext>
                </a:extLst>
              </a:tr>
              <a:tr h="416491">
                <a:tc>
                  <a:txBody>
                    <a:bodyPr/>
                    <a:lstStyle/>
                    <a:p>
                      <a:pPr marL="0" marR="0">
                        <a:lnSpc>
                          <a:spcPct val="115000"/>
                        </a:lnSpc>
                        <a:spcBef>
                          <a:spcPts val="0"/>
                        </a:spcBef>
                        <a:spcAft>
                          <a:spcPts val="0"/>
                        </a:spcAft>
                      </a:pPr>
                      <a:r>
                        <a:rPr lang="en-US" sz="1200">
                          <a:effectLst/>
                        </a:rPr>
                        <a:t>Accessories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Text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Bike accessories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25931147"/>
                  </a:ext>
                </a:extLst>
              </a:tr>
              <a:tr h="416491">
                <a:tc>
                  <a:txBody>
                    <a:bodyPr/>
                    <a:lstStyle/>
                    <a:p>
                      <a:pPr marL="0" marR="0">
                        <a:lnSpc>
                          <a:spcPct val="115000"/>
                        </a:lnSpc>
                        <a:spcBef>
                          <a:spcPts val="0"/>
                        </a:spcBef>
                        <a:spcAft>
                          <a:spcPts val="0"/>
                        </a:spcAft>
                      </a:pPr>
                      <a:r>
                        <a:rPr lang="en-US" sz="1200">
                          <a:effectLst/>
                        </a:rPr>
                        <a:t>RTOTax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RTO Taxes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33392014"/>
                  </a:ext>
                </a:extLst>
              </a:tr>
              <a:tr h="416491">
                <a:tc>
                  <a:txBody>
                    <a:bodyPr/>
                    <a:lstStyle/>
                    <a:p>
                      <a:pPr marL="0" marR="0">
                        <a:lnSpc>
                          <a:spcPct val="115000"/>
                        </a:lnSpc>
                        <a:spcBef>
                          <a:spcPts val="0"/>
                        </a:spcBef>
                        <a:spcAft>
                          <a:spcPts val="0"/>
                        </a:spcAft>
                      </a:pPr>
                      <a:r>
                        <a:rPr lang="en-US" sz="1200">
                          <a:effectLst/>
                        </a:rPr>
                        <a:t>InsuCharges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Insurance Charges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09709159"/>
                  </a:ext>
                </a:extLst>
              </a:tr>
              <a:tr h="416491">
                <a:tc>
                  <a:txBody>
                    <a:bodyPr/>
                    <a:lstStyle/>
                    <a:p>
                      <a:pPr marL="0" marR="0">
                        <a:lnSpc>
                          <a:spcPct val="115000"/>
                        </a:lnSpc>
                        <a:spcBef>
                          <a:spcPts val="0"/>
                        </a:spcBef>
                        <a:spcAft>
                          <a:spcPts val="0"/>
                        </a:spcAft>
                      </a:pPr>
                      <a:r>
                        <a:rPr lang="en-US" sz="1200">
                          <a:effectLst/>
                        </a:rPr>
                        <a:t>TaxCT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Not 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dirty="0">
                          <a:effectLst/>
                        </a:rPr>
                        <a:t>Tax charges total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21246681"/>
                  </a:ext>
                </a:extLst>
              </a:tr>
            </a:tbl>
          </a:graphicData>
        </a:graphic>
      </p:graphicFrame>
      <p:sp>
        <p:nvSpPr>
          <p:cNvPr id="5" name="TextBox 4"/>
          <p:cNvSpPr txBox="1"/>
          <p:nvPr/>
        </p:nvSpPr>
        <p:spPr>
          <a:xfrm>
            <a:off x="636104" y="357809"/>
            <a:ext cx="2292626" cy="646331"/>
          </a:xfrm>
          <a:prstGeom prst="rect">
            <a:avLst/>
          </a:prstGeom>
          <a:noFill/>
        </p:spPr>
        <p:txBody>
          <a:bodyPr wrap="square" rtlCol="0">
            <a:spAutoFit/>
          </a:bodyPr>
          <a:lstStyle/>
          <a:p>
            <a:r>
              <a:rPr lang="en-US" dirty="0"/>
              <a:t>Table No.8</a:t>
            </a:r>
          </a:p>
          <a:p>
            <a:r>
              <a:rPr lang="en-US" dirty="0"/>
              <a:t>Bill Master</a:t>
            </a:r>
          </a:p>
        </p:txBody>
      </p:sp>
    </p:spTree>
    <p:extLst>
      <p:ext uri="{BB962C8B-B14F-4D97-AF65-F5344CB8AC3E}">
        <p14:creationId xmlns:p14="http://schemas.microsoft.com/office/powerpoint/2010/main" xmlns="" val="364648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79445" y="957516"/>
            <a:ext cx="8786192" cy="5740883"/>
          </a:xfrm>
        </p:spPr>
      </p:pic>
      <p:sp>
        <p:nvSpPr>
          <p:cNvPr id="2" name="TextBox 1"/>
          <p:cNvSpPr txBox="1"/>
          <p:nvPr/>
        </p:nvSpPr>
        <p:spPr>
          <a:xfrm>
            <a:off x="4320209" y="159026"/>
            <a:ext cx="3127513" cy="584775"/>
          </a:xfrm>
          <a:prstGeom prst="rect">
            <a:avLst/>
          </a:prstGeom>
          <a:noFill/>
        </p:spPr>
        <p:txBody>
          <a:bodyPr wrap="square" rtlCol="0">
            <a:spAutoFit/>
          </a:bodyPr>
          <a:lstStyle/>
          <a:p>
            <a:r>
              <a:rPr lang="en-US" sz="3200" dirty="0"/>
              <a:t>Login form</a:t>
            </a:r>
          </a:p>
        </p:txBody>
      </p:sp>
    </p:spTree>
    <p:extLst>
      <p:ext uri="{BB962C8B-B14F-4D97-AF65-F5344CB8AC3E}">
        <p14:creationId xmlns:p14="http://schemas.microsoft.com/office/powerpoint/2010/main" xmlns="" val="256387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50505" y="1033463"/>
            <a:ext cx="8666922" cy="5143500"/>
          </a:xfrm>
        </p:spPr>
      </p:pic>
      <p:sp>
        <p:nvSpPr>
          <p:cNvPr id="2" name="TextBox 1"/>
          <p:cNvSpPr txBox="1"/>
          <p:nvPr/>
        </p:nvSpPr>
        <p:spPr>
          <a:xfrm>
            <a:off x="4187687" y="331305"/>
            <a:ext cx="2676939" cy="584775"/>
          </a:xfrm>
          <a:prstGeom prst="rect">
            <a:avLst/>
          </a:prstGeom>
          <a:noFill/>
        </p:spPr>
        <p:txBody>
          <a:bodyPr wrap="square" rtlCol="0">
            <a:spAutoFit/>
          </a:bodyPr>
          <a:lstStyle/>
          <a:p>
            <a:r>
              <a:rPr lang="en-US" sz="3200" dirty="0"/>
              <a:t>    MDI Form</a:t>
            </a:r>
          </a:p>
        </p:txBody>
      </p:sp>
    </p:spTree>
    <p:extLst>
      <p:ext uri="{BB962C8B-B14F-4D97-AF65-F5344CB8AC3E}">
        <p14:creationId xmlns:p14="http://schemas.microsoft.com/office/powerpoint/2010/main" xmlns="" val="272462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37252" y="1152939"/>
            <a:ext cx="8772939" cy="5421589"/>
          </a:xfrm>
        </p:spPr>
      </p:pic>
      <p:sp>
        <p:nvSpPr>
          <p:cNvPr id="2" name="TextBox 1"/>
          <p:cNvSpPr txBox="1"/>
          <p:nvPr/>
        </p:nvSpPr>
        <p:spPr>
          <a:xfrm>
            <a:off x="4532243" y="250112"/>
            <a:ext cx="2464905" cy="584775"/>
          </a:xfrm>
          <a:prstGeom prst="rect">
            <a:avLst/>
          </a:prstGeom>
          <a:noFill/>
        </p:spPr>
        <p:txBody>
          <a:bodyPr wrap="square" rtlCol="0">
            <a:spAutoFit/>
          </a:bodyPr>
          <a:lstStyle/>
          <a:p>
            <a:r>
              <a:rPr lang="en-US" sz="3200" dirty="0"/>
              <a:t>EMI Form</a:t>
            </a:r>
          </a:p>
        </p:txBody>
      </p:sp>
    </p:spTree>
    <p:extLst>
      <p:ext uri="{BB962C8B-B14F-4D97-AF65-F5344CB8AC3E}">
        <p14:creationId xmlns:p14="http://schemas.microsoft.com/office/powerpoint/2010/main" xmlns="" val="382055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75791" y="941388"/>
            <a:ext cx="8494643" cy="5235575"/>
          </a:xfrm>
        </p:spPr>
      </p:pic>
      <p:sp>
        <p:nvSpPr>
          <p:cNvPr id="2" name="TextBox 1"/>
          <p:cNvSpPr txBox="1"/>
          <p:nvPr/>
        </p:nvSpPr>
        <p:spPr>
          <a:xfrm>
            <a:off x="4386469" y="265043"/>
            <a:ext cx="3432313" cy="584775"/>
          </a:xfrm>
          <a:prstGeom prst="rect">
            <a:avLst/>
          </a:prstGeom>
          <a:noFill/>
        </p:spPr>
        <p:txBody>
          <a:bodyPr wrap="square" rtlCol="0">
            <a:spAutoFit/>
          </a:bodyPr>
          <a:lstStyle/>
          <a:p>
            <a:r>
              <a:rPr lang="en-US" sz="3200" dirty="0"/>
              <a:t>Bike Details Form</a:t>
            </a:r>
          </a:p>
        </p:txBody>
      </p:sp>
    </p:spTree>
    <p:extLst>
      <p:ext uri="{BB962C8B-B14F-4D97-AF65-F5344CB8AC3E}">
        <p14:creationId xmlns:p14="http://schemas.microsoft.com/office/powerpoint/2010/main" xmlns="" val="133175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948070" y="1166675"/>
            <a:ext cx="8401878" cy="5540375"/>
          </a:xfrm>
        </p:spPr>
      </p:pic>
      <p:sp>
        <p:nvSpPr>
          <p:cNvPr id="2" name="TextBox 1"/>
          <p:cNvSpPr txBox="1"/>
          <p:nvPr/>
        </p:nvSpPr>
        <p:spPr>
          <a:xfrm>
            <a:off x="4373216" y="331304"/>
            <a:ext cx="4439479" cy="584775"/>
          </a:xfrm>
          <a:prstGeom prst="rect">
            <a:avLst/>
          </a:prstGeom>
          <a:noFill/>
        </p:spPr>
        <p:txBody>
          <a:bodyPr wrap="square" rtlCol="0">
            <a:spAutoFit/>
          </a:bodyPr>
          <a:lstStyle/>
          <a:p>
            <a:r>
              <a:rPr lang="en-US" sz="3200" dirty="0"/>
              <a:t>Forget Password Form</a:t>
            </a:r>
          </a:p>
        </p:txBody>
      </p:sp>
    </p:spTree>
    <p:extLst>
      <p:ext uri="{BB962C8B-B14F-4D97-AF65-F5344CB8AC3E}">
        <p14:creationId xmlns:p14="http://schemas.microsoft.com/office/powerpoint/2010/main" xmlns="" val="1943009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54157" y="1020763"/>
            <a:ext cx="9526669" cy="5156200"/>
          </a:xfrm>
        </p:spPr>
      </p:pic>
      <p:sp>
        <p:nvSpPr>
          <p:cNvPr id="2" name="TextBox 1"/>
          <p:cNvSpPr txBox="1"/>
          <p:nvPr/>
        </p:nvSpPr>
        <p:spPr>
          <a:xfrm>
            <a:off x="3140765" y="265043"/>
            <a:ext cx="4518992" cy="584775"/>
          </a:xfrm>
          <a:prstGeom prst="rect">
            <a:avLst/>
          </a:prstGeom>
          <a:noFill/>
        </p:spPr>
        <p:txBody>
          <a:bodyPr wrap="square" rtlCol="0">
            <a:spAutoFit/>
          </a:bodyPr>
          <a:lstStyle/>
          <a:p>
            <a:r>
              <a:rPr lang="en-US" sz="3200" dirty="0"/>
              <a:t>Customer Search From</a:t>
            </a:r>
          </a:p>
        </p:txBody>
      </p:sp>
    </p:spTree>
    <p:extLst>
      <p:ext uri="{BB962C8B-B14F-4D97-AF65-F5344CB8AC3E}">
        <p14:creationId xmlns:p14="http://schemas.microsoft.com/office/powerpoint/2010/main" xmlns="" val="139972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96278" y="1457740"/>
            <a:ext cx="8759687" cy="5024024"/>
          </a:xfrm>
        </p:spPr>
      </p:pic>
      <p:sp>
        <p:nvSpPr>
          <p:cNvPr id="2" name="TextBox 1"/>
          <p:cNvSpPr txBox="1"/>
          <p:nvPr/>
        </p:nvSpPr>
        <p:spPr>
          <a:xfrm>
            <a:off x="3975653" y="410818"/>
            <a:ext cx="3631096" cy="584775"/>
          </a:xfrm>
          <a:prstGeom prst="rect">
            <a:avLst/>
          </a:prstGeom>
          <a:noFill/>
        </p:spPr>
        <p:txBody>
          <a:bodyPr wrap="square" rtlCol="0">
            <a:spAutoFit/>
          </a:bodyPr>
          <a:lstStyle/>
          <a:p>
            <a:r>
              <a:rPr lang="en-US" sz="3200" dirty="0"/>
              <a:t>Bike Search Form</a:t>
            </a:r>
          </a:p>
        </p:txBody>
      </p:sp>
    </p:spTree>
    <p:extLst>
      <p:ext uri="{BB962C8B-B14F-4D97-AF65-F5344CB8AC3E}">
        <p14:creationId xmlns:p14="http://schemas.microsoft.com/office/powerpoint/2010/main" xmlns="" val="312332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28800" y="1272141"/>
            <a:ext cx="8454887" cy="5222875"/>
          </a:xfrm>
        </p:spPr>
      </p:pic>
      <p:sp>
        <p:nvSpPr>
          <p:cNvPr id="2" name="TextBox 1"/>
          <p:cNvSpPr txBox="1"/>
          <p:nvPr/>
        </p:nvSpPr>
        <p:spPr>
          <a:xfrm>
            <a:off x="3379305" y="437322"/>
            <a:ext cx="4253948" cy="584775"/>
          </a:xfrm>
          <a:prstGeom prst="rect">
            <a:avLst/>
          </a:prstGeom>
          <a:noFill/>
        </p:spPr>
        <p:txBody>
          <a:bodyPr wrap="square" rtlCol="0">
            <a:spAutoFit/>
          </a:bodyPr>
          <a:lstStyle/>
          <a:p>
            <a:r>
              <a:rPr lang="en-US" sz="3200" dirty="0"/>
              <a:t>Customer Details Form</a:t>
            </a:r>
          </a:p>
        </p:txBody>
      </p:sp>
    </p:spTree>
    <p:extLst>
      <p:ext uri="{BB962C8B-B14F-4D97-AF65-F5344CB8AC3E}">
        <p14:creationId xmlns:p14="http://schemas.microsoft.com/office/powerpoint/2010/main" xmlns="" val="26159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09530" y="1391479"/>
            <a:ext cx="8348869" cy="5050528"/>
          </a:xfrm>
        </p:spPr>
      </p:pic>
      <p:sp>
        <p:nvSpPr>
          <p:cNvPr id="2" name="TextBox 1"/>
          <p:cNvSpPr txBox="1"/>
          <p:nvPr/>
        </p:nvSpPr>
        <p:spPr>
          <a:xfrm>
            <a:off x="3432313" y="384313"/>
            <a:ext cx="4505739" cy="584775"/>
          </a:xfrm>
          <a:prstGeom prst="rect">
            <a:avLst/>
          </a:prstGeom>
          <a:noFill/>
        </p:spPr>
        <p:txBody>
          <a:bodyPr wrap="square" rtlCol="0">
            <a:spAutoFit/>
          </a:bodyPr>
          <a:lstStyle/>
          <a:p>
            <a:r>
              <a:rPr lang="en-US" sz="3200" dirty="0"/>
              <a:t>Employee Details Form</a:t>
            </a:r>
          </a:p>
        </p:txBody>
      </p:sp>
    </p:spTree>
    <p:extLst>
      <p:ext uri="{BB962C8B-B14F-4D97-AF65-F5344CB8AC3E}">
        <p14:creationId xmlns:p14="http://schemas.microsoft.com/office/powerpoint/2010/main" xmlns="" val="3177118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99607" y="839587"/>
          <a:ext cx="11032760" cy="3987245"/>
        </p:xfrm>
        <a:graphic>
          <a:graphicData uri="http://schemas.openxmlformats.org/drawingml/2006/table">
            <a:tbl>
              <a:tblPr firstRow="1" firstCol="1" bandRow="1"/>
              <a:tblGrid>
                <a:gridCol w="3105787"/>
                <a:gridCol w="7926973"/>
              </a:tblGrid>
              <a:tr h="3987245">
                <a:tc>
                  <a:txBody>
                    <a:bodyPr/>
                    <a:lstStyle/>
                    <a:p>
                      <a:pPr marL="0" marR="0">
                        <a:lnSpc>
                          <a:spcPct val="115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Modules: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Login</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Employee Details</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Enquiry</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Quotation</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Bike details </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Bill and payment</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Services</a:t>
                      </a:r>
                    </a:p>
                    <a:p>
                      <a:pPr marL="342900" marR="0" lvl="0" indent="-342900">
                        <a:lnSpc>
                          <a:spcPct val="107000"/>
                        </a:lnSpc>
                        <a:spcBef>
                          <a:spcPts val="0"/>
                        </a:spcBef>
                        <a:spcAft>
                          <a:spcPts val="0"/>
                        </a:spcAft>
                        <a:buFont typeface="+mj-lt"/>
                        <a:buAutoNum type="arabicParenR"/>
                      </a:pPr>
                      <a:r>
                        <a:rPr lang="en-US" sz="1800" dirty="0">
                          <a:effectLst/>
                          <a:latin typeface="Calibri" panose="020F0502020204030204" pitchFamily="34" charset="0"/>
                          <a:ea typeface="Calibri" panose="020F0502020204030204" pitchFamily="34" charset="0"/>
                          <a:cs typeface="Times New Roman" panose="02020603050405020304" pitchFamily="18" charset="0"/>
                        </a:rPr>
                        <a:t>RTO passing</a:t>
                      </a:r>
                    </a:p>
                  </a:txBody>
                  <a:tcPr marL="37739" marR="377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42053" y="1298714"/>
            <a:ext cx="8613913" cy="5183050"/>
          </a:xfrm>
        </p:spPr>
      </p:pic>
      <p:sp>
        <p:nvSpPr>
          <p:cNvPr id="3" name="TextBox 2"/>
          <p:cNvSpPr txBox="1"/>
          <p:nvPr/>
        </p:nvSpPr>
        <p:spPr>
          <a:xfrm>
            <a:off x="3882887" y="437322"/>
            <a:ext cx="4187687" cy="584775"/>
          </a:xfrm>
          <a:prstGeom prst="rect">
            <a:avLst/>
          </a:prstGeom>
          <a:noFill/>
        </p:spPr>
        <p:txBody>
          <a:bodyPr wrap="square" rtlCol="0">
            <a:spAutoFit/>
          </a:bodyPr>
          <a:lstStyle/>
          <a:p>
            <a:r>
              <a:rPr lang="en-US" sz="3200" dirty="0"/>
              <a:t>Employee Search Form</a:t>
            </a:r>
          </a:p>
        </p:txBody>
      </p:sp>
    </p:spTree>
    <p:extLst>
      <p:ext uri="{BB962C8B-B14F-4D97-AF65-F5344CB8AC3E}">
        <p14:creationId xmlns:p14="http://schemas.microsoft.com/office/powerpoint/2010/main" xmlns="" val="8719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78158" y="781878"/>
            <a:ext cx="6864626" cy="5844209"/>
          </a:xfrm>
        </p:spPr>
      </p:pic>
      <p:sp>
        <p:nvSpPr>
          <p:cNvPr id="2" name="TextBox 1"/>
          <p:cNvSpPr txBox="1"/>
          <p:nvPr/>
        </p:nvSpPr>
        <p:spPr>
          <a:xfrm>
            <a:off x="4359965" y="92765"/>
            <a:ext cx="4121426" cy="584775"/>
          </a:xfrm>
          <a:prstGeom prst="rect">
            <a:avLst/>
          </a:prstGeom>
          <a:noFill/>
        </p:spPr>
        <p:txBody>
          <a:bodyPr wrap="square" rtlCol="0">
            <a:spAutoFit/>
          </a:bodyPr>
          <a:lstStyle/>
          <a:p>
            <a:r>
              <a:rPr lang="en-US" sz="3200" dirty="0"/>
              <a:t>Quotation Form</a:t>
            </a:r>
          </a:p>
        </p:txBody>
      </p:sp>
    </p:spTree>
    <p:extLst>
      <p:ext uri="{BB962C8B-B14F-4D97-AF65-F5344CB8AC3E}">
        <p14:creationId xmlns:p14="http://schemas.microsoft.com/office/powerpoint/2010/main" xmlns="" val="2421246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45635" y="980660"/>
            <a:ext cx="7381461" cy="5420139"/>
          </a:xfrm>
        </p:spPr>
      </p:pic>
      <p:sp>
        <p:nvSpPr>
          <p:cNvPr id="2" name="TextBox 1"/>
          <p:cNvSpPr txBox="1"/>
          <p:nvPr/>
        </p:nvSpPr>
        <p:spPr>
          <a:xfrm>
            <a:off x="3869634" y="251792"/>
            <a:ext cx="4518992" cy="584775"/>
          </a:xfrm>
          <a:prstGeom prst="rect">
            <a:avLst/>
          </a:prstGeom>
          <a:noFill/>
        </p:spPr>
        <p:txBody>
          <a:bodyPr wrap="square" rtlCol="0">
            <a:spAutoFit/>
          </a:bodyPr>
          <a:lstStyle/>
          <a:p>
            <a:r>
              <a:rPr lang="en-US" sz="3200" dirty="0"/>
              <a:t>Bill Generation Form</a:t>
            </a:r>
          </a:p>
        </p:txBody>
      </p:sp>
    </p:spTree>
    <p:extLst>
      <p:ext uri="{BB962C8B-B14F-4D97-AF65-F5344CB8AC3E}">
        <p14:creationId xmlns:p14="http://schemas.microsoft.com/office/powerpoint/2010/main" xmlns="" val="761664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72139" y="1007165"/>
            <a:ext cx="7991061" cy="5169798"/>
          </a:xfrm>
        </p:spPr>
      </p:pic>
      <p:sp>
        <p:nvSpPr>
          <p:cNvPr id="2" name="TextBox 1"/>
          <p:cNvSpPr txBox="1"/>
          <p:nvPr/>
        </p:nvSpPr>
        <p:spPr>
          <a:xfrm>
            <a:off x="4850296" y="225287"/>
            <a:ext cx="3538330" cy="584775"/>
          </a:xfrm>
          <a:prstGeom prst="rect">
            <a:avLst/>
          </a:prstGeom>
          <a:noFill/>
        </p:spPr>
        <p:txBody>
          <a:bodyPr wrap="square" rtlCol="0">
            <a:spAutoFit/>
          </a:bodyPr>
          <a:lstStyle/>
          <a:p>
            <a:r>
              <a:rPr lang="en-US" sz="3200" dirty="0"/>
              <a:t>Enquiry Form</a:t>
            </a:r>
          </a:p>
        </p:txBody>
      </p:sp>
    </p:spTree>
    <p:extLst>
      <p:ext uri="{BB962C8B-B14F-4D97-AF65-F5344CB8AC3E}">
        <p14:creationId xmlns:p14="http://schemas.microsoft.com/office/powerpoint/2010/main" xmlns="" val="198030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69775" y="728249"/>
            <a:ext cx="8295860" cy="5977351"/>
          </a:xfrm>
        </p:spPr>
      </p:pic>
      <p:sp>
        <p:nvSpPr>
          <p:cNvPr id="5" name="TextBox 4"/>
          <p:cNvSpPr txBox="1"/>
          <p:nvPr/>
        </p:nvSpPr>
        <p:spPr>
          <a:xfrm>
            <a:off x="4094922" y="143474"/>
            <a:ext cx="4280452" cy="584775"/>
          </a:xfrm>
          <a:prstGeom prst="rect">
            <a:avLst/>
          </a:prstGeom>
          <a:noFill/>
        </p:spPr>
        <p:txBody>
          <a:bodyPr wrap="square" rtlCol="0">
            <a:spAutoFit/>
          </a:bodyPr>
          <a:lstStyle/>
          <a:p>
            <a:r>
              <a:rPr lang="en-US" sz="3200" dirty="0"/>
              <a:t>Bike Report</a:t>
            </a:r>
          </a:p>
        </p:txBody>
      </p:sp>
    </p:spTree>
    <p:extLst>
      <p:ext uri="{BB962C8B-B14F-4D97-AF65-F5344CB8AC3E}">
        <p14:creationId xmlns:p14="http://schemas.microsoft.com/office/powerpoint/2010/main" xmlns="" val="585591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58957" y="1100138"/>
            <a:ext cx="9594573" cy="5168140"/>
          </a:xfrm>
        </p:spPr>
      </p:pic>
      <p:sp>
        <p:nvSpPr>
          <p:cNvPr id="5" name="TextBox 4"/>
          <p:cNvSpPr txBox="1"/>
          <p:nvPr/>
        </p:nvSpPr>
        <p:spPr>
          <a:xfrm>
            <a:off x="3790122" y="212035"/>
            <a:ext cx="3366052" cy="584775"/>
          </a:xfrm>
          <a:prstGeom prst="rect">
            <a:avLst/>
          </a:prstGeom>
          <a:noFill/>
        </p:spPr>
        <p:txBody>
          <a:bodyPr wrap="square" rtlCol="0">
            <a:spAutoFit/>
          </a:bodyPr>
          <a:lstStyle/>
          <a:p>
            <a:r>
              <a:rPr lang="en-US" sz="3200" dirty="0"/>
              <a:t>Employee Report</a:t>
            </a:r>
          </a:p>
        </p:txBody>
      </p:sp>
    </p:spTree>
    <p:extLst>
      <p:ext uri="{BB962C8B-B14F-4D97-AF65-F5344CB8AC3E}">
        <p14:creationId xmlns:p14="http://schemas.microsoft.com/office/powerpoint/2010/main" xmlns="" val="222891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30017" y="1100138"/>
            <a:ext cx="8799444" cy="5525949"/>
          </a:xfrm>
        </p:spPr>
      </p:pic>
      <p:sp>
        <p:nvSpPr>
          <p:cNvPr id="5" name="TextBox 4"/>
          <p:cNvSpPr txBox="1"/>
          <p:nvPr/>
        </p:nvSpPr>
        <p:spPr>
          <a:xfrm>
            <a:off x="4121426" y="397565"/>
            <a:ext cx="3511826" cy="584775"/>
          </a:xfrm>
          <a:prstGeom prst="rect">
            <a:avLst/>
          </a:prstGeom>
          <a:noFill/>
        </p:spPr>
        <p:txBody>
          <a:bodyPr wrap="square" rtlCol="0">
            <a:spAutoFit/>
          </a:bodyPr>
          <a:lstStyle/>
          <a:p>
            <a:r>
              <a:rPr lang="en-US" sz="3200" dirty="0"/>
              <a:t>Customer Report</a:t>
            </a:r>
          </a:p>
        </p:txBody>
      </p:sp>
    </p:spTree>
    <p:extLst>
      <p:ext uri="{BB962C8B-B14F-4D97-AF65-F5344CB8AC3E}">
        <p14:creationId xmlns:p14="http://schemas.microsoft.com/office/powerpoint/2010/main" xmlns="" val="305205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9461" y="2211960"/>
            <a:ext cx="8163339" cy="1569660"/>
          </a:xfrm>
          <a:prstGeom prst="rect">
            <a:avLst/>
          </a:prstGeom>
          <a:noFill/>
        </p:spPr>
        <p:txBody>
          <a:bodyPr wrap="square" lIns="91440" tIns="45720" rIns="91440" bIns="45720">
            <a:spAutoFit/>
            <a:scene3d>
              <a:camera prst="perspectiveHeroicExtremeRightFacing"/>
              <a:lightRig rig="threePt" dir="t"/>
            </a:scene3d>
          </a:bodyPr>
          <a:lstStyle/>
          <a:p>
            <a:pPr algn="ctr"/>
            <a:r>
              <a:rPr lang="en-US" sz="9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a:t>
            </a:r>
            <a:r>
              <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9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You !!!</a:t>
            </a:r>
            <a:endParaRPr 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xmlns="" val="177594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113" y="435234"/>
            <a:ext cx="10515600" cy="6059418"/>
          </a:xfrm>
        </p:spPr>
        <p:txBody>
          <a:bodyPr>
            <a:noAutofit/>
          </a:bodyPr>
          <a:lstStyle/>
          <a:p>
            <a:pPr marL="0" indent="0">
              <a:buNone/>
            </a:pPr>
            <a:r>
              <a:rPr lang="en-US" sz="2000" dirty="0"/>
              <a:t>The main objective for developing this project Bike Showroom Management System can helps to maintain the customer information , payment details , bike information , payment details, insurance details, take order , deliver order etc.</a:t>
            </a:r>
          </a:p>
          <a:p>
            <a:pPr marL="0" indent="0">
              <a:buNone/>
            </a:pPr>
            <a:r>
              <a:rPr lang="en-US" sz="2000" dirty="0"/>
              <a:t>The project profile consist of Following :</a:t>
            </a:r>
          </a:p>
          <a:p>
            <a:r>
              <a:rPr lang="en-US" sz="2000" b="1" dirty="0"/>
              <a:t>Enquiry of various models :</a:t>
            </a:r>
            <a:endParaRPr lang="en-US" sz="2000" dirty="0"/>
          </a:p>
          <a:p>
            <a:pPr marL="0" indent="0">
              <a:buNone/>
            </a:pPr>
            <a:r>
              <a:rPr lang="en-US" sz="2000" dirty="0"/>
              <a:t>This process includes introduction of various models of </a:t>
            </a:r>
            <a:r>
              <a:rPr lang="en-US" sz="2000" dirty="0" err="1"/>
              <a:t>vanous</a:t>
            </a:r>
            <a:r>
              <a:rPr lang="en-US" sz="2000" dirty="0"/>
              <a:t> vehicle is made for before customer. this also includes providing the customer with details quotation of vehicles. Customer will finalize the vehicle</a:t>
            </a:r>
          </a:p>
          <a:p>
            <a:r>
              <a:rPr lang="en-US" sz="2000" b="1" dirty="0"/>
              <a:t>Booking of Vehicle :</a:t>
            </a:r>
            <a:endParaRPr lang="en-US" sz="2000" dirty="0"/>
          </a:p>
          <a:p>
            <a:pPr marL="0" indent="0">
              <a:buNone/>
            </a:pPr>
            <a:r>
              <a:rPr lang="en-US" sz="2000" dirty="0"/>
              <a:t>This process includes booking of vehicles It includes booking number customer name, contact number, address, vehicle name, model, delivery status </a:t>
            </a:r>
            <a:r>
              <a:rPr lang="en-US" sz="2000" dirty="0" err="1"/>
              <a:t>etc</a:t>
            </a:r>
            <a:r>
              <a:rPr lang="en-US" sz="2000" dirty="0"/>
              <a:t> .</a:t>
            </a:r>
          </a:p>
          <a:p>
            <a:pPr marL="0" indent="0">
              <a:buNone/>
            </a:pPr>
            <a:r>
              <a:rPr lang="en-US" sz="2000" dirty="0"/>
              <a:t> </a:t>
            </a:r>
          </a:p>
          <a:p>
            <a:r>
              <a:rPr lang="en-US" sz="2000" b="1" dirty="0"/>
              <a:t>Payment Mode(Customer choice cash or loan) :</a:t>
            </a:r>
            <a:endParaRPr lang="en-US" sz="2000" dirty="0"/>
          </a:p>
          <a:p>
            <a:pPr marL="0" indent="0">
              <a:buNone/>
            </a:pPr>
            <a:r>
              <a:rPr lang="en-US" sz="2000" dirty="0"/>
              <a:t>It's complete on the customer's choice whether they will pay a hard cash or will take loan .</a:t>
            </a:r>
          </a:p>
          <a:p>
            <a:pPr marL="0" indent="0">
              <a:buNone/>
            </a:pPr>
            <a:r>
              <a:rPr lang="en-US" sz="2000" dirty="0"/>
              <a:t> </a:t>
            </a:r>
          </a:p>
        </p:txBody>
      </p:sp>
      <p:sp>
        <p:nvSpPr>
          <p:cNvPr id="4" name="TextBox 3"/>
          <p:cNvSpPr txBox="1"/>
          <p:nvPr/>
        </p:nvSpPr>
        <p:spPr>
          <a:xfrm>
            <a:off x="4030834" y="0"/>
            <a:ext cx="3803373" cy="584775"/>
          </a:xfrm>
          <a:prstGeom prst="rect">
            <a:avLst/>
          </a:prstGeom>
          <a:noFill/>
        </p:spPr>
        <p:txBody>
          <a:bodyPr wrap="square" rtlCol="0">
            <a:spAutoFit/>
          </a:bodyPr>
          <a:lstStyle/>
          <a:p>
            <a:r>
              <a:rPr lang="en-US" sz="3200" dirty="0"/>
              <a:t>Project Profile</a:t>
            </a:r>
          </a:p>
        </p:txBody>
      </p:sp>
    </p:spTree>
    <p:extLst>
      <p:ext uri="{BB962C8B-B14F-4D97-AF65-F5344CB8AC3E}">
        <p14:creationId xmlns:p14="http://schemas.microsoft.com/office/powerpoint/2010/main" xmlns="" val="2525092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587" y="0"/>
            <a:ext cx="11317573" cy="6558198"/>
          </a:xfrm>
        </p:spPr>
        <p:txBody>
          <a:bodyPr>
            <a:normAutofit fontScale="92500"/>
          </a:bodyPr>
          <a:lstStyle/>
          <a:p>
            <a:pPr>
              <a:buNone/>
            </a:pPr>
            <a:r>
              <a:rPr lang="en-US" b="1" dirty="0" smtClean="0"/>
              <a:t>Preparation of invoice: </a:t>
            </a:r>
            <a:endParaRPr lang="en-US" dirty="0" smtClean="0"/>
          </a:p>
          <a:p>
            <a:pPr marL="0" indent="0">
              <a:buNone/>
            </a:pPr>
            <a:r>
              <a:rPr lang="en-US" dirty="0" smtClean="0"/>
              <a:t>This will done in case of direct cash payment. It will include the customer's name invoice number, product code, product price &amp;discount </a:t>
            </a:r>
            <a:r>
              <a:rPr lang="en-US" dirty="0" smtClean="0"/>
              <a:t>.</a:t>
            </a:r>
          </a:p>
          <a:p>
            <a:pPr marL="0" indent="0">
              <a:buNone/>
            </a:pPr>
            <a:endParaRPr lang="en-US" dirty="0" smtClean="0"/>
          </a:p>
          <a:p>
            <a:pPr>
              <a:buNone/>
            </a:pPr>
            <a:r>
              <a:rPr lang="en-US" b="1" dirty="0" smtClean="0"/>
              <a:t>Loan procedure :</a:t>
            </a:r>
            <a:endParaRPr lang="en-US" dirty="0" smtClean="0"/>
          </a:p>
          <a:p>
            <a:pPr marL="0" indent="0">
              <a:buNone/>
            </a:pPr>
            <a:r>
              <a:rPr lang="en-US" dirty="0" smtClean="0"/>
              <a:t>Document will be sent to bank &amp; verifying that loan will be approved The documents include may be application, pan details etc. </a:t>
            </a:r>
          </a:p>
          <a:p>
            <a:pPr marL="0" indent="0">
              <a:buNone/>
            </a:pPr>
            <a:r>
              <a:rPr lang="en-US" dirty="0" smtClean="0"/>
              <a:t> </a:t>
            </a:r>
            <a:endParaRPr lang="en-US" dirty="0" smtClean="0"/>
          </a:p>
          <a:p>
            <a:pPr marL="0" indent="0">
              <a:buNone/>
            </a:pPr>
            <a:r>
              <a:rPr lang="en-US" b="1" dirty="0" smtClean="0"/>
              <a:t>Delivery </a:t>
            </a:r>
            <a:r>
              <a:rPr lang="en-US" b="1" dirty="0" smtClean="0"/>
              <a:t>of product :</a:t>
            </a:r>
            <a:endParaRPr lang="en-US" dirty="0" smtClean="0"/>
          </a:p>
          <a:p>
            <a:pPr marL="0" indent="0">
              <a:buNone/>
            </a:pPr>
            <a:r>
              <a:rPr lang="en-US" dirty="0" smtClean="0"/>
              <a:t>In these step the vehicle will be delivered to the customer </a:t>
            </a:r>
            <a:r>
              <a:rPr lang="en-US" dirty="0" smtClean="0"/>
              <a:t>.</a:t>
            </a:r>
          </a:p>
          <a:p>
            <a:pPr marL="0" indent="0">
              <a:buNone/>
            </a:pPr>
            <a:endParaRPr lang="en-US" dirty="0" smtClean="0"/>
          </a:p>
          <a:p>
            <a:pPr marL="0" indent="0">
              <a:buNone/>
            </a:pPr>
            <a:r>
              <a:rPr lang="en-US" b="1" dirty="0" smtClean="0"/>
              <a:t>Smartcard :</a:t>
            </a:r>
            <a:endParaRPr lang="en-US" dirty="0" smtClean="0"/>
          </a:p>
          <a:p>
            <a:pPr marL="0" indent="0">
              <a:buNone/>
            </a:pPr>
            <a:r>
              <a:rPr lang="en-US" dirty="0" smtClean="0"/>
              <a:t> smartcard is issued in 4 month by RTO.</a:t>
            </a:r>
          </a:p>
          <a:p>
            <a:pPr marL="0" indent="0">
              <a:buNone/>
            </a:pPr>
            <a:endParaRPr lang="en-US" dirty="0" smtClean="0"/>
          </a:p>
          <a:p>
            <a:pPr marL="0" indent="0">
              <a:buNone/>
            </a:pPr>
            <a:endParaRPr lang="en-US" dirty="0" smtClean="0"/>
          </a:p>
          <a:p>
            <a:pPr marL="0" indent="0">
              <a:buNone/>
            </a:pPr>
            <a:endParaRPr lang="en-US" b="1" dirty="0" smtClean="0"/>
          </a:p>
          <a:p>
            <a:endParaRPr lang="en-US" dirty="0" smtClean="0"/>
          </a:p>
          <a:p>
            <a:endParaRPr lang="en-US" dirty="0"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8931" y="1060174"/>
            <a:ext cx="10515600" cy="5380384"/>
          </a:xfrm>
        </p:spPr>
        <p:txBody>
          <a:bodyPr>
            <a:normAutofit/>
          </a:bodyPr>
          <a:lstStyle/>
          <a:p>
            <a:pPr marL="0" indent="0">
              <a:buNone/>
            </a:pPr>
            <a:endParaRPr lang="en-US" dirty="0"/>
          </a:p>
          <a:p>
            <a:pPr lvl="0"/>
            <a:r>
              <a:rPr lang="en-US" sz="2000" b="1" dirty="0"/>
              <a:t>Name of the company</a:t>
            </a:r>
            <a:r>
              <a:rPr lang="en-US" sz="2000" dirty="0"/>
              <a:t> : My Wings Honda Showroom.</a:t>
            </a:r>
          </a:p>
          <a:p>
            <a:pPr lvl="0"/>
            <a:r>
              <a:rPr lang="en-US" sz="2000" b="1" dirty="0"/>
              <a:t>Address</a:t>
            </a:r>
            <a:r>
              <a:rPr lang="en-US" sz="2000" dirty="0"/>
              <a:t> : My wings , </a:t>
            </a:r>
            <a:r>
              <a:rPr lang="en-US" sz="2000" dirty="0" err="1"/>
              <a:t>Dattawadi</a:t>
            </a:r>
            <a:r>
              <a:rPr lang="en-US" sz="2000" dirty="0"/>
              <a:t> , </a:t>
            </a:r>
            <a:r>
              <a:rPr lang="en-US" sz="2000" dirty="0" err="1"/>
              <a:t>Sinhgad</a:t>
            </a:r>
            <a:r>
              <a:rPr lang="en-US" sz="2000" dirty="0"/>
              <a:t> road , Pune.</a:t>
            </a:r>
          </a:p>
          <a:p>
            <a:pPr lvl="0"/>
            <a:r>
              <a:rPr lang="en-US" sz="2000" b="1" dirty="0"/>
              <a:t>Service</a:t>
            </a:r>
            <a:r>
              <a:rPr lang="en-US" sz="2000" dirty="0"/>
              <a:t> : Selling Bikes , servicing of bikes , provide accessories&amp; RTO passing</a:t>
            </a:r>
          </a:p>
          <a:p>
            <a:pPr lvl="0"/>
            <a:r>
              <a:rPr lang="en-US" sz="2000" b="1" dirty="0"/>
              <a:t>Establishment</a:t>
            </a:r>
            <a:r>
              <a:rPr lang="en-US" sz="2000" dirty="0"/>
              <a:t> : 2014</a:t>
            </a:r>
          </a:p>
          <a:p>
            <a:pPr lvl="0"/>
            <a:r>
              <a:rPr lang="en-US" sz="2000" b="1" dirty="0"/>
              <a:t>Time</a:t>
            </a:r>
            <a:r>
              <a:rPr lang="en-US" sz="2000" dirty="0"/>
              <a:t> : 09:30 AM to 08:00 PM</a:t>
            </a:r>
          </a:p>
          <a:p>
            <a:pPr lvl="0"/>
            <a:r>
              <a:rPr lang="en-US" sz="2000" dirty="0"/>
              <a:t>Honda have 27 dealers in </a:t>
            </a:r>
            <a:r>
              <a:rPr lang="en-US" sz="2000" dirty="0" err="1"/>
              <a:t>pune</a:t>
            </a:r>
            <a:r>
              <a:rPr lang="en-US" sz="2000" dirty="0"/>
              <a:t> and My Wings is one of the them</a:t>
            </a:r>
          </a:p>
          <a:p>
            <a:pPr lvl="0"/>
            <a:r>
              <a:rPr lang="en-US" sz="2000" dirty="0"/>
              <a:t>The showroom was established in the year of 2014. My wings </a:t>
            </a:r>
            <a:r>
              <a:rPr lang="en-US" sz="2000" dirty="0" err="1"/>
              <a:t>honda</a:t>
            </a:r>
            <a:r>
              <a:rPr lang="en-US" sz="2000" dirty="0"/>
              <a:t> in </a:t>
            </a:r>
            <a:r>
              <a:rPr lang="en-US" sz="2000" dirty="0" err="1"/>
              <a:t>Dattawadi</a:t>
            </a:r>
            <a:r>
              <a:rPr lang="en-US" sz="2000" dirty="0"/>
              <a:t> ,</a:t>
            </a:r>
            <a:r>
              <a:rPr lang="en-US" sz="2000" dirty="0" err="1"/>
              <a:t>pune</a:t>
            </a:r>
            <a:r>
              <a:rPr lang="en-US" sz="2000" dirty="0"/>
              <a:t> is one of the top player in the category motorcycle dealers of </a:t>
            </a:r>
            <a:r>
              <a:rPr lang="en-US" sz="2000" dirty="0" err="1"/>
              <a:t>honda</a:t>
            </a:r>
            <a:r>
              <a:rPr lang="en-US" sz="2000" dirty="0"/>
              <a:t> in </a:t>
            </a:r>
            <a:r>
              <a:rPr lang="en-US" sz="2000" dirty="0" err="1"/>
              <a:t>pune</a:t>
            </a:r>
            <a:r>
              <a:rPr lang="en-US" sz="2000" dirty="0"/>
              <a:t>. The belief that customer satisfaction is as important as their products and services.</a:t>
            </a:r>
          </a:p>
          <a:p>
            <a:pPr marL="0" indent="0">
              <a:buNone/>
            </a:pPr>
            <a:r>
              <a:rPr lang="en-US" sz="2000" b="1" dirty="0"/>
              <a:t>                              </a:t>
            </a:r>
            <a:endParaRPr lang="en-US" sz="2000" dirty="0"/>
          </a:p>
          <a:p>
            <a:pPr marL="0" indent="0">
              <a:buNone/>
            </a:pPr>
            <a:r>
              <a:rPr lang="en-US" sz="2000" b="1" dirty="0"/>
              <a:t>                                     HONDA THE POWER OF DREAMS</a:t>
            </a:r>
            <a:endParaRPr lang="en-US" sz="2000" dirty="0"/>
          </a:p>
          <a:p>
            <a:endParaRPr lang="en-US" dirty="0"/>
          </a:p>
        </p:txBody>
      </p:sp>
      <p:sp>
        <p:nvSpPr>
          <p:cNvPr id="4" name="TextBox 3"/>
          <p:cNvSpPr txBox="1"/>
          <p:nvPr/>
        </p:nvSpPr>
        <p:spPr>
          <a:xfrm>
            <a:off x="2981739" y="251791"/>
            <a:ext cx="4452731" cy="636105"/>
          </a:xfrm>
          <a:prstGeom prst="rect">
            <a:avLst/>
          </a:prstGeom>
          <a:noFill/>
        </p:spPr>
        <p:txBody>
          <a:bodyPr wrap="square" rtlCol="0">
            <a:spAutoFit/>
          </a:bodyPr>
          <a:lstStyle/>
          <a:p>
            <a:endParaRPr lang="en-US" dirty="0"/>
          </a:p>
        </p:txBody>
      </p:sp>
      <p:sp>
        <p:nvSpPr>
          <p:cNvPr id="5" name="TextBox 4"/>
          <p:cNvSpPr txBox="1"/>
          <p:nvPr/>
        </p:nvSpPr>
        <p:spPr>
          <a:xfrm>
            <a:off x="3313043" y="424070"/>
            <a:ext cx="3816627" cy="584775"/>
          </a:xfrm>
          <a:prstGeom prst="rect">
            <a:avLst/>
          </a:prstGeom>
          <a:noFill/>
        </p:spPr>
        <p:txBody>
          <a:bodyPr wrap="square" rtlCol="0">
            <a:spAutoFit/>
          </a:bodyPr>
          <a:lstStyle/>
          <a:p>
            <a:r>
              <a:rPr lang="en-US" sz="3200" dirty="0"/>
              <a:t>Company Profile</a:t>
            </a:r>
          </a:p>
        </p:txBody>
      </p:sp>
    </p:spTree>
    <p:extLst>
      <p:ext uri="{BB962C8B-B14F-4D97-AF65-F5344CB8AC3E}">
        <p14:creationId xmlns:p14="http://schemas.microsoft.com/office/powerpoint/2010/main" xmlns="" val="3759644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5435" y="1176269"/>
            <a:ext cx="10515600" cy="5171522"/>
          </a:xfrm>
        </p:spPr>
        <p:txBody>
          <a:bodyPr>
            <a:normAutofit fontScale="92500"/>
          </a:bodyPr>
          <a:lstStyle/>
          <a:p>
            <a:pPr marL="0" indent="0">
              <a:buNone/>
            </a:pPr>
            <a:r>
              <a:rPr lang="en-US" sz="2600" dirty="0"/>
              <a:t>The system followed in </a:t>
            </a:r>
            <a:r>
              <a:rPr lang="en-US" sz="2800" dirty="0" smtClean="0">
                <a:latin typeface="Calibri" panose="020F0502020204030204" pitchFamily="34" charset="0"/>
                <a:ea typeface="Calibri" panose="020F0502020204030204" pitchFamily="34" charset="0"/>
                <a:cs typeface="Times New Roman" panose="02020603050405020304" pitchFamily="18" charset="0"/>
              </a:rPr>
              <a:t>My wings </a:t>
            </a:r>
            <a:r>
              <a:rPr lang="en-US" sz="2800" dirty="0" smtClean="0">
                <a:latin typeface="Calibri" panose="020F0502020204030204" pitchFamily="34" charset="0"/>
                <a:ea typeface="Calibri" panose="020F0502020204030204" pitchFamily="34" charset="0"/>
                <a:cs typeface="Times New Roman" panose="02020603050405020304" pitchFamily="18" charset="0"/>
              </a:rPr>
              <a:t>Honda </a:t>
            </a:r>
            <a:r>
              <a:rPr lang="en-US" sz="2600" dirty="0" smtClean="0"/>
              <a:t>is </a:t>
            </a:r>
            <a:r>
              <a:rPr lang="en-US" sz="2600" dirty="0"/>
              <a:t>partially manual &amp; involves working on machine. The major goal of business are sales &amp; services.</a:t>
            </a:r>
          </a:p>
          <a:p>
            <a:pPr marL="0" indent="0">
              <a:buNone/>
            </a:pPr>
            <a:r>
              <a:rPr lang="en-US" sz="2600" dirty="0"/>
              <a:t> </a:t>
            </a:r>
          </a:p>
          <a:p>
            <a:pPr marL="0" indent="0">
              <a:buNone/>
            </a:pPr>
            <a:r>
              <a:rPr lang="en-US" sz="2600" dirty="0"/>
              <a:t>In this process starts with enquiry of various models prevailing in market &amp; showroom respectively. The customer is provided with the details &amp; overall quotations of the vehicle. Then customer finalize the vehicle.</a:t>
            </a:r>
          </a:p>
          <a:p>
            <a:pPr marL="0" indent="0">
              <a:buNone/>
            </a:pPr>
            <a:r>
              <a:rPr lang="en-US" sz="2600" dirty="0"/>
              <a:t> </a:t>
            </a:r>
          </a:p>
          <a:p>
            <a:pPr marL="0" indent="0">
              <a:buNone/>
            </a:pPr>
            <a:r>
              <a:rPr lang="en-US" sz="2600" dirty="0"/>
              <a:t>Then the customer is asked if he/she is going to pay through cash or loan. If cash then invoice is prepared accordingly. If the loan is to be taken then approval from bank is required, after the approval arrangement is done.</a:t>
            </a:r>
          </a:p>
          <a:p>
            <a:pPr marL="0" indent="0">
              <a:buNone/>
            </a:pPr>
            <a:r>
              <a:rPr lang="en-US" sz="2600" dirty="0"/>
              <a:t> </a:t>
            </a:r>
          </a:p>
          <a:p>
            <a:pPr marL="0" indent="0">
              <a:buNone/>
            </a:pPr>
            <a:r>
              <a:rPr lang="en-US" sz="2600" dirty="0"/>
              <a:t>Vehicle is delivered to respective customer </a:t>
            </a:r>
            <a:r>
              <a:rPr lang="en-US" sz="2600" dirty="0" smtClean="0"/>
              <a:t>&amp; </a:t>
            </a:r>
            <a:r>
              <a:rPr lang="en-US" sz="2600" dirty="0"/>
              <a:t>smart card is issued within 4 months.</a:t>
            </a:r>
          </a:p>
          <a:p>
            <a:endParaRPr lang="en-US" dirty="0"/>
          </a:p>
        </p:txBody>
      </p:sp>
      <p:sp>
        <p:nvSpPr>
          <p:cNvPr id="4" name="TextBox 3"/>
          <p:cNvSpPr txBox="1"/>
          <p:nvPr/>
        </p:nvSpPr>
        <p:spPr>
          <a:xfrm>
            <a:off x="4426227" y="450574"/>
            <a:ext cx="2822712" cy="584775"/>
          </a:xfrm>
          <a:prstGeom prst="rect">
            <a:avLst/>
          </a:prstGeom>
          <a:noFill/>
        </p:spPr>
        <p:txBody>
          <a:bodyPr wrap="square" rtlCol="0">
            <a:spAutoFit/>
          </a:bodyPr>
          <a:lstStyle/>
          <a:p>
            <a:r>
              <a:rPr 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System Flow</a:t>
            </a:r>
          </a:p>
        </p:txBody>
      </p:sp>
    </p:spTree>
    <p:extLst>
      <p:ext uri="{BB962C8B-B14F-4D97-AF65-F5344CB8AC3E}">
        <p14:creationId xmlns:p14="http://schemas.microsoft.com/office/powerpoint/2010/main" xmlns="" val="2327728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90262" y="927652"/>
            <a:ext cx="8653668" cy="5791199"/>
          </a:xfrm>
        </p:spPr>
      </p:pic>
      <p:sp>
        <p:nvSpPr>
          <p:cNvPr id="5" name="TextBox 4"/>
          <p:cNvSpPr txBox="1"/>
          <p:nvPr/>
        </p:nvSpPr>
        <p:spPr>
          <a:xfrm>
            <a:off x="3452191" y="238539"/>
            <a:ext cx="4929809" cy="584775"/>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Context Level Diagram</a:t>
            </a:r>
          </a:p>
        </p:txBody>
      </p:sp>
    </p:spTree>
    <p:extLst>
      <p:ext uri="{BB962C8B-B14F-4D97-AF65-F5344CB8AC3E}">
        <p14:creationId xmlns:p14="http://schemas.microsoft.com/office/powerpoint/2010/main" xmlns="" val="404187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81809" y="1470990"/>
            <a:ext cx="8203095" cy="5181601"/>
          </a:xfrm>
        </p:spPr>
      </p:pic>
      <p:sp>
        <p:nvSpPr>
          <p:cNvPr id="5" name="TextBox 4"/>
          <p:cNvSpPr txBox="1"/>
          <p:nvPr/>
        </p:nvSpPr>
        <p:spPr>
          <a:xfrm>
            <a:off x="4043433" y="596999"/>
            <a:ext cx="5035826" cy="584775"/>
          </a:xfrm>
          <a:prstGeom prst="rect">
            <a:avLst/>
          </a:prstGeom>
          <a:noFill/>
        </p:spPr>
        <p:txBody>
          <a:bodyPr wrap="square" rtlCol="0">
            <a:spAutoFit/>
          </a:bodyPr>
          <a:lstStyle/>
          <a:p>
            <a:r>
              <a:rPr lang="en-US" sz="3200" b="1" dirty="0">
                <a:ln w="18000">
                  <a:solidFill>
                    <a:schemeClr val="accent2">
                      <a:satMod val="140000"/>
                    </a:schemeClr>
                  </a:solidFill>
                  <a:prstDash val="solid"/>
                  <a:miter lim="800000"/>
                </a:ln>
                <a:solidFill>
                  <a:schemeClr val="accent2"/>
                </a:solidFill>
                <a:effectLst>
                  <a:outerShdw blurRad="25500" dist="23000" dir="7020000" algn="tl">
                    <a:srgbClr val="000000">
                      <a:alpha val="50000"/>
                    </a:srgbClr>
                  </a:outerShdw>
                </a:effectLst>
              </a:rPr>
              <a:t>Data Flow Diagram</a:t>
            </a:r>
          </a:p>
        </p:txBody>
      </p:sp>
    </p:spTree>
    <p:extLst>
      <p:ext uri="{BB962C8B-B14F-4D97-AF65-F5344CB8AC3E}">
        <p14:creationId xmlns:p14="http://schemas.microsoft.com/office/powerpoint/2010/main" xmlns="" val="1080004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183</TotalTime>
  <Words>1028</Words>
  <Application>Microsoft Office PowerPoint</Application>
  <PresentationFormat>Custom</PresentationFormat>
  <Paragraphs>466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Metro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Table Design</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jagtap</cp:lastModifiedBy>
  <cp:revision>21</cp:revision>
  <dcterms:created xsi:type="dcterms:W3CDTF">2018-10-04T07:07:23Z</dcterms:created>
  <dcterms:modified xsi:type="dcterms:W3CDTF">2018-10-14T05:37:23Z</dcterms:modified>
</cp:coreProperties>
</file>